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256" r:id="rId2"/>
    <p:sldId id="261" r:id="rId3"/>
    <p:sldId id="265" r:id="rId4"/>
    <p:sldId id="271" r:id="rId5"/>
    <p:sldId id="273" r:id="rId6"/>
    <p:sldId id="305" r:id="rId7"/>
    <p:sldId id="487" r:id="rId8"/>
    <p:sldId id="472" r:id="rId9"/>
    <p:sldId id="500" r:id="rId10"/>
    <p:sldId id="524" r:id="rId11"/>
    <p:sldId id="525" r:id="rId12"/>
    <p:sldId id="526" r:id="rId13"/>
    <p:sldId id="527" r:id="rId14"/>
    <p:sldId id="528" r:id="rId15"/>
    <p:sldId id="529" r:id="rId16"/>
    <p:sldId id="532" r:id="rId17"/>
    <p:sldId id="501" r:id="rId18"/>
    <p:sldId id="502" r:id="rId19"/>
    <p:sldId id="519" r:id="rId20"/>
    <p:sldId id="538" r:id="rId21"/>
    <p:sldId id="537" r:id="rId22"/>
    <p:sldId id="507" r:id="rId23"/>
    <p:sldId id="515" r:id="rId24"/>
    <p:sldId id="531" r:id="rId25"/>
    <p:sldId id="520" r:id="rId26"/>
    <p:sldId id="516" r:id="rId27"/>
    <p:sldId id="517" r:id="rId28"/>
    <p:sldId id="518" r:id="rId29"/>
    <p:sldId id="521" r:id="rId30"/>
    <p:sldId id="523" r:id="rId31"/>
    <p:sldId id="514" r:id="rId32"/>
    <p:sldId id="508" r:id="rId33"/>
    <p:sldId id="503" r:id="rId34"/>
    <p:sldId id="478" r:id="rId35"/>
    <p:sldId id="533" r:id="rId36"/>
    <p:sldId id="534" r:id="rId37"/>
    <p:sldId id="535" r:id="rId38"/>
    <p:sldId id="479" r:id="rId39"/>
    <p:sldId id="536" r:id="rId40"/>
    <p:sldId id="480" r:id="rId41"/>
    <p:sldId id="481" r:id="rId42"/>
    <p:sldId id="496" r:id="rId43"/>
    <p:sldId id="492" r:id="rId44"/>
    <p:sldId id="491" r:id="rId45"/>
    <p:sldId id="522" r:id="rId46"/>
    <p:sldId id="264" r:id="rId47"/>
    <p:sldId id="488" r:id="rId48"/>
    <p:sldId id="499" r:id="rId4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A66"/>
    <a:srgbClr val="008000"/>
    <a:srgbClr val="09F70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37" autoAdjust="0"/>
    <p:restoredTop sz="87481" autoAdjust="0"/>
  </p:normalViewPr>
  <p:slideViewPr>
    <p:cSldViewPr snapToGrid="0">
      <p:cViewPr>
        <p:scale>
          <a:sx n="60" d="100"/>
          <a:sy n="60" d="100"/>
        </p:scale>
        <p:origin x="-1016" y="-152"/>
      </p:cViewPr>
      <p:guideLst>
        <p:guide orient="horz" pos="2160"/>
        <p:guide pos="2880"/>
      </p:guideLst>
    </p:cSldViewPr>
  </p:slideViewPr>
  <p:outlineViewPr>
    <p:cViewPr>
      <p:scale>
        <a:sx n="33" d="100"/>
        <a:sy n="33" d="100"/>
      </p:scale>
      <p:origin x="0" y="22620"/>
    </p:cViewPr>
    <p:sldLst>
      <p:sld r:id="rId1"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_rels/viewProps.xml.rels><?xml version="1.0" encoding="UTF-8" standalone="yes"?>
<Relationships xmlns="http://schemas.openxmlformats.org/package/2006/relationships"><Relationship Id="rId1"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itchFamily="34" charset="0"/>
                <a:ea typeface="+mn-ea"/>
                <a:cs typeface="Arial" pitchFamily="34" charset="0"/>
              </a:defRPr>
            </a:lvl1pPr>
          </a:lstStyle>
          <a:p>
            <a:pPr>
              <a:defRPr/>
            </a:pPr>
            <a:endParaRPr lang="en-GB"/>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17F80633-BAA2-0049-BDEC-E483C21777A6}" type="datetimeFigureOut">
              <a:rPr lang="en-GB"/>
              <a:pPr/>
              <a:t>22/02/17</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GB"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GB"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itchFamily="34" charset="0"/>
                <a:ea typeface="+mn-ea"/>
                <a:cs typeface="Arial" pitchFamily="34" charset="0"/>
              </a:defRPr>
            </a:lvl1pPr>
          </a:lstStyle>
          <a:p>
            <a:pPr>
              <a:defRPr/>
            </a:pPr>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60742EF1-538A-504A-A9CA-82EEF4292C52}" type="slidenum">
              <a:rPr lang="en-GB"/>
              <a:pPr/>
              <a:t>‹#›</a:t>
            </a:fld>
            <a:endParaRPr lang="en-GB"/>
          </a:p>
        </p:txBody>
      </p:sp>
    </p:spTree>
    <p:extLst>
      <p:ext uri="{BB962C8B-B14F-4D97-AF65-F5344CB8AC3E}">
        <p14:creationId xmlns:p14="http://schemas.microsoft.com/office/powerpoint/2010/main" val="15783358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defRPr>
            </a:lvl1pPr>
            <a:lvl2pPr marL="742950" indent="-285750">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pPr>
              <a:buFont typeface="Times New Roman" charset="0"/>
              <a:buNone/>
            </a:pPr>
            <a:fld id="{8632C459-4453-714C-B73C-855CF9F30B28}" type="slidenum">
              <a:rPr lang="en-US">
                <a:latin typeface="Times New Roman" charset="0"/>
                <a:ea typeface="Arial Unicode MS" charset="0"/>
                <a:cs typeface="Arial Unicode MS" charset="0"/>
              </a:rPr>
              <a:pPr>
                <a:buFont typeface="Times New Roman" charset="0"/>
                <a:buNone/>
              </a:pPr>
              <a:t>5</a:t>
            </a:fld>
            <a:endParaRPr lang="en-US">
              <a:latin typeface="Times New Roman" charset="0"/>
              <a:ea typeface="Arial Unicode MS" charset="0"/>
              <a:cs typeface="Arial Unicode MS" charset="0"/>
            </a:endParaRPr>
          </a:p>
        </p:txBody>
      </p:sp>
      <p:sp>
        <p:nvSpPr>
          <p:cNvPr id="51203" name="Text Box 1"/>
          <p:cNvSpPr>
            <a:spLocks noGrp="1" noRot="1" noChangeAspect="1" noChangeArrowheads="1" noTextEdit="1"/>
          </p:cNvSpPr>
          <p:nvPr>
            <p:ph type="sldImg"/>
          </p:nvPr>
        </p:nvSpPr>
        <p:spPr bwMode="auto">
          <a:xfrm>
            <a:off x="1143000" y="693738"/>
            <a:ext cx="4572000" cy="342900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1204" name="Text Box 2"/>
          <p:cNvSpPr>
            <a:spLocks noGrp="1" noChangeArrowheads="1"/>
          </p:cNvSpPr>
          <p:nvPr>
            <p:ph type="body" idx="1"/>
          </p:nvPr>
        </p:nvSpPr>
        <p:spPr bwMode="auto">
          <a:xfrm>
            <a:off x="685800" y="4341813"/>
            <a:ext cx="5487988" cy="403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none" numCol="1" anchor="ctr" anchorCtr="0" compatLnSpc="1">
            <a:prstTxWarp prst="textNoShape">
              <a:avLst/>
            </a:prstTxWarp>
          </a:bodyPr>
          <a:lstStyle/>
          <a:p>
            <a:pPr eaLnBrk="1" hangingPunct="1">
              <a:spcBef>
                <a:spcPct val="0"/>
              </a:spcBef>
            </a:pPr>
            <a:endParaRPr lang="en-US">
              <a:latin typeface="Times New Roman" charset="0"/>
              <a:ea typeface="MS PGothic" charset="0"/>
              <a:cs typeface="MS PGothic"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atin typeface="Calibri" charset="0"/>
              </a:rPr>
              <a:t>All changes made to the repository are stored in the history. At any point you can revert back (or across to other branches). Here we see an annotated difference between two versions in the history of the code. You can do this for individual files or the entire repository.</a:t>
            </a:r>
          </a:p>
        </p:txBody>
      </p:sp>
      <p:sp>
        <p:nvSpPr>
          <p:cNvPr id="604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defRPr>
            </a:lvl1pPr>
            <a:lvl2pPr marL="742950" indent="-285750">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B4922758-E902-844D-B04B-F448E1116CEE}" type="slidenum">
              <a:rPr lang="en-GB">
                <a:latin typeface="Arial" charset="0"/>
              </a:rPr>
              <a:pPr/>
              <a:t>14</a:t>
            </a:fld>
            <a:endParaRPr lang="en-GB">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atin typeface="Calibri" charset="0"/>
              </a:rPr>
              <a:t>And you can document your code on the free wiki built in to each GitHub repo. And there are hundreds of other features and integrations with other tools that make code management easier.</a:t>
            </a:r>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defRPr>
            </a:lvl1pPr>
            <a:lvl2pPr marL="742950" indent="-285750">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BE61A2F1-7DCC-BF4F-871A-2A4DF91FE62B}" type="slidenum">
              <a:rPr lang="en-GB">
                <a:latin typeface="Arial" charset="0"/>
              </a:rPr>
              <a:pPr/>
              <a:t>15</a:t>
            </a:fld>
            <a:endParaRPr lang="en-GB">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atin typeface="Calibri" charset="0"/>
              </a:rPr>
              <a:t>This slide shows how GitHub provides a public collaborative set of Git repositories and tools through which organisations can interact.</a:t>
            </a:r>
          </a:p>
          <a:p>
            <a:r>
              <a:rPr lang="en-GB">
                <a:latin typeface="Calibri" charset="0"/>
              </a:rPr>
              <a:t>In this example STFC CEDA has its own internal Git repository.</a:t>
            </a:r>
          </a:p>
          <a:p>
            <a:r>
              <a:rPr lang="en-GB">
                <a:latin typeface="Calibri" charset="0"/>
              </a:rPr>
              <a:t>It can push/pull to the remove (public) copy of the repository on GitHub.</a:t>
            </a:r>
          </a:p>
          <a:p>
            <a:r>
              <a:rPr lang="en-GB">
                <a:latin typeface="Calibri" charset="0"/>
              </a:rPr>
              <a:t>Another organisation, University of X, can have their own local (private) version and interact in the same way with the GitHub repository.</a:t>
            </a:r>
          </a:p>
          <a:p>
            <a:r>
              <a:rPr lang="en-GB">
                <a:latin typeface="Calibri" charset="0"/>
              </a:rPr>
              <a:t>GitHub has extra tools, such as “forking” and “pull-requests” to allow useful tracking and interactions between the different versions.</a:t>
            </a:r>
          </a:p>
        </p:txBody>
      </p:sp>
      <p:sp>
        <p:nvSpPr>
          <p:cNvPr id="624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defRPr>
            </a:lvl1pPr>
            <a:lvl2pPr marL="742950" indent="-285750">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1D814B19-C2B5-4347-BF98-05809B21CA48}" type="slidenum">
              <a:rPr lang="en-GB">
                <a:latin typeface="Arial" charset="0"/>
              </a:rPr>
              <a:pPr/>
              <a:t>16</a:t>
            </a:fld>
            <a:endParaRPr lang="en-GB">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atin typeface="Calibri" charset="0"/>
              </a:rPr>
              <a:t>To create a Git repository, go to a directory and type: </a:t>
            </a:r>
          </a:p>
          <a:p>
            <a:endParaRPr lang="en-GB">
              <a:latin typeface="Calibri" charset="0"/>
            </a:endParaRPr>
          </a:p>
          <a:p>
            <a:r>
              <a:rPr lang="en-GB">
                <a:latin typeface="Calibri" charset="0"/>
              </a:rPr>
              <a:t>git init</a:t>
            </a:r>
          </a:p>
        </p:txBody>
      </p:sp>
      <p:sp>
        <p:nvSpPr>
          <p:cNvPr id="634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defRPr>
            </a:lvl1pPr>
            <a:lvl2pPr marL="742950" indent="-285750">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7C6EC9C5-EFC4-324C-83D3-A81437D5F9AE}" type="slidenum">
              <a:rPr lang="en-GB">
                <a:latin typeface="Arial" charset="0"/>
              </a:rPr>
              <a:pPr/>
              <a:t>34</a:t>
            </a:fld>
            <a:endParaRPr lang="en-GB">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atin typeface="Calibri" charset="0"/>
              </a:rPr>
              <a:t>To create a Git repository, go to a directory and type: </a:t>
            </a:r>
          </a:p>
          <a:p>
            <a:endParaRPr lang="en-GB">
              <a:latin typeface="Calibri" charset="0"/>
            </a:endParaRPr>
          </a:p>
          <a:p>
            <a:r>
              <a:rPr lang="en-GB">
                <a:latin typeface="Calibri" charset="0"/>
              </a:rPr>
              <a:t>git init</a:t>
            </a:r>
          </a:p>
        </p:txBody>
      </p:sp>
      <p:sp>
        <p:nvSpPr>
          <p:cNvPr id="645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defRPr>
            </a:lvl1pPr>
            <a:lvl2pPr marL="742950" indent="-285750">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0BD4E1C7-FBDE-0F42-9540-EBF6A9D5C5CC}" type="slidenum">
              <a:rPr lang="en-GB">
                <a:latin typeface="Arial" charset="0"/>
              </a:rPr>
              <a:pPr/>
              <a:t>35</a:t>
            </a:fld>
            <a:endParaRPr lang="en-GB">
              <a:latin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atin typeface="Calibri" charset="0"/>
              </a:rPr>
              <a:t>To create a Git repository, go to a directory and type: </a:t>
            </a:r>
          </a:p>
          <a:p>
            <a:endParaRPr lang="en-GB">
              <a:latin typeface="Calibri" charset="0"/>
            </a:endParaRPr>
          </a:p>
          <a:p>
            <a:r>
              <a:rPr lang="en-GB">
                <a:latin typeface="Calibri" charset="0"/>
              </a:rPr>
              <a:t>git init</a:t>
            </a:r>
          </a:p>
        </p:txBody>
      </p:sp>
      <p:sp>
        <p:nvSpPr>
          <p:cNvPr id="655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defRPr>
            </a:lvl1pPr>
            <a:lvl2pPr marL="742950" indent="-285750">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E76577C0-F2D1-CE4A-80E1-8FDEEBEB235D}" type="slidenum">
              <a:rPr lang="en-GB">
                <a:latin typeface="Arial" charset="0"/>
              </a:rPr>
              <a:pPr/>
              <a:t>36</a:t>
            </a:fld>
            <a:endParaRPr lang="en-GB">
              <a:latin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atin typeface="Calibri" charset="0"/>
              </a:rPr>
              <a:t>To create a Git repository, go to a directory and type: </a:t>
            </a:r>
          </a:p>
          <a:p>
            <a:endParaRPr lang="en-GB">
              <a:latin typeface="Calibri" charset="0"/>
            </a:endParaRPr>
          </a:p>
          <a:p>
            <a:r>
              <a:rPr lang="en-GB">
                <a:latin typeface="Calibri" charset="0"/>
              </a:rPr>
              <a:t>git init</a:t>
            </a:r>
          </a:p>
        </p:txBody>
      </p:sp>
      <p:sp>
        <p:nvSpPr>
          <p:cNvPr id="665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defRPr>
            </a:lvl1pPr>
            <a:lvl2pPr marL="742950" indent="-285750">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6BE125CF-32A2-1D4F-8B42-1FE97F6BBBE1}" type="slidenum">
              <a:rPr lang="en-GB">
                <a:latin typeface="Arial" charset="0"/>
              </a:rPr>
              <a:pPr/>
              <a:t>37</a:t>
            </a:fld>
            <a:endParaRPr lang="en-GB">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atin typeface="Calibri" charset="0"/>
              </a:rPr>
              <a:t>You can tell Git to monitor files (that you intend to commit) by adding them to the “staging area”.</a:t>
            </a:r>
          </a:p>
          <a:p>
            <a:r>
              <a:rPr lang="en-GB">
                <a:latin typeface="Calibri" charset="0"/>
              </a:rPr>
              <a:t>See next slide for what the staging area is...</a:t>
            </a:r>
          </a:p>
        </p:txBody>
      </p:sp>
      <p:sp>
        <p:nvSpPr>
          <p:cNvPr id="675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defRPr>
            </a:lvl1pPr>
            <a:lvl2pPr marL="742950" indent="-285750">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D4C2D761-C0A7-2141-BFDD-A0FD5CF5F3E8}" type="slidenum">
              <a:rPr lang="en-GB">
                <a:latin typeface="Arial" charset="0"/>
              </a:rPr>
              <a:pPr/>
              <a:t>38</a:t>
            </a:fld>
            <a:endParaRPr lang="en-GB">
              <a:latin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atin typeface="Calibri" charset="0"/>
              </a:rPr>
              <a:t>Talk through the slide.</a:t>
            </a:r>
          </a:p>
        </p:txBody>
      </p:sp>
      <p:sp>
        <p:nvSpPr>
          <p:cNvPr id="686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defRPr>
            </a:lvl1pPr>
            <a:lvl2pPr marL="742950" indent="-285750">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3280C11F-B825-C04E-B93F-B3BF68E40950}" type="slidenum">
              <a:rPr lang="en-GB">
                <a:latin typeface="Arial" charset="0"/>
              </a:rPr>
              <a:pPr/>
              <a:t>40</a:t>
            </a:fld>
            <a:endParaRPr lang="en-GB">
              <a:latin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atin typeface="Calibri" charset="0"/>
              </a:rPr>
              <a:t>When you want to commit: you are committing everything in the current staging area (that you have “added”).</a:t>
            </a:r>
          </a:p>
          <a:p>
            <a:r>
              <a:rPr lang="en-GB">
                <a:latin typeface="Calibri" charset="0"/>
              </a:rPr>
              <a:t>You can include a comment with “-m” and even incorporate the “add” stage with “-a”.</a:t>
            </a:r>
          </a:p>
        </p:txBody>
      </p:sp>
      <p:sp>
        <p:nvSpPr>
          <p:cNvPr id="696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defRPr>
            </a:lvl1pPr>
            <a:lvl2pPr marL="742950" indent="-285750">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085E8E0F-6E2D-3B42-AAFA-95A59BDE95B7}" type="slidenum">
              <a:rPr lang="en-GB">
                <a:latin typeface="Arial" charset="0"/>
              </a:rPr>
              <a:pPr/>
              <a:t>41</a:t>
            </a:fld>
            <a:endParaRPr lang="en-GB">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6"/>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defRPr>
            </a:lvl1pPr>
            <a:lvl2pPr marL="742950" indent="-285750">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pPr>
              <a:buFont typeface="Times New Roman" charset="0"/>
              <a:buNone/>
            </a:pPr>
            <a:fld id="{33250337-5223-9B40-9003-6F1E3B37188E}" type="slidenum">
              <a:rPr lang="en-US">
                <a:latin typeface="Times New Roman" charset="0"/>
                <a:ea typeface="Arial Unicode MS" charset="0"/>
                <a:cs typeface="Arial Unicode MS" charset="0"/>
              </a:rPr>
              <a:pPr>
                <a:buFont typeface="Times New Roman" charset="0"/>
                <a:buNone/>
              </a:pPr>
              <a:t>6</a:t>
            </a:fld>
            <a:endParaRPr lang="en-US">
              <a:latin typeface="Times New Roman" charset="0"/>
              <a:ea typeface="Arial Unicode MS" charset="0"/>
              <a:cs typeface="Arial Unicode MS" charset="0"/>
            </a:endParaRPr>
          </a:p>
        </p:txBody>
      </p:sp>
      <p:sp>
        <p:nvSpPr>
          <p:cNvPr id="52227" name="Text Box 1"/>
          <p:cNvSpPr>
            <a:spLocks noGrp="1" noRot="1" noChangeAspect="1" noChangeArrowheads="1" noTextEdit="1"/>
          </p:cNvSpPr>
          <p:nvPr>
            <p:ph type="sldImg"/>
          </p:nvPr>
        </p:nvSpPr>
        <p:spPr bwMode="auto">
          <a:xfrm>
            <a:off x="1143000" y="693738"/>
            <a:ext cx="4572000" cy="3429000"/>
          </a:xfr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2228" name="Text Box 2"/>
          <p:cNvSpPr>
            <a:spLocks noGrp="1" noChangeArrowheads="1"/>
          </p:cNvSpPr>
          <p:nvPr>
            <p:ph type="body" idx="1"/>
          </p:nvPr>
        </p:nvSpPr>
        <p:spPr bwMode="auto">
          <a:xfrm>
            <a:off x="685800" y="4341813"/>
            <a:ext cx="5487988" cy="403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r>
              <a:rPr lang="en-GB">
                <a:latin typeface="Calibri" charset="0"/>
              </a:rPr>
              <a:t>There are lots of different version control systems. We recommend using Git as the tool, and that you use GitHub as the free on-line service to manage your repository. </a:t>
            </a:r>
            <a:endParaRPr lang="en-US">
              <a:latin typeface="Arial" charset="0"/>
              <a:ea typeface="MS PGothic" charset="0"/>
              <a:cs typeface="MS PGothic" charset="0"/>
            </a:endParaRPr>
          </a:p>
          <a:p>
            <a:pPr eaLnBrk="1" hangingPunct="1">
              <a:spcBef>
                <a:spcPct val="0"/>
              </a:spcBef>
            </a:pPr>
            <a:endParaRPr lang="en-US">
              <a:latin typeface="Times New Roman" charset="0"/>
              <a:ea typeface="MS PGothic" charset="0"/>
              <a:cs typeface="MS PGothic"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atin typeface="Calibri" charset="0"/>
              </a:rPr>
              <a:t>There are loads of great free tools to work with SVN and GIT. Here are just a few examples...</a:t>
            </a:r>
          </a:p>
        </p:txBody>
      </p:sp>
      <p:sp>
        <p:nvSpPr>
          <p:cNvPr id="706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defRPr>
            </a:lvl1pPr>
            <a:lvl2pPr marL="742950" indent="-285750">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2A96F446-F6C8-4040-A681-A8A77053A628}" type="slidenum">
              <a:rPr lang="en-GB">
                <a:latin typeface="Arial" charset="0"/>
              </a:rPr>
              <a:pPr/>
              <a:t>42</a:t>
            </a:fld>
            <a:endParaRPr lang="en-GB">
              <a:latin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atin typeface="Calibri" charset="0"/>
              </a:rPr>
              <a:t>The Git gui provides a user interface to look at your local repository, files, changes, conflicts etc.</a:t>
            </a:r>
          </a:p>
        </p:txBody>
      </p:sp>
      <p:sp>
        <p:nvSpPr>
          <p:cNvPr id="71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defRPr>
            </a:lvl1pPr>
            <a:lvl2pPr marL="742950" indent="-285750">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BC6B2C87-1959-0143-99BF-DBC1E8071287}" type="slidenum">
              <a:rPr lang="en-GB">
                <a:latin typeface="Arial" charset="0"/>
              </a:rPr>
              <a:pPr/>
              <a:t>43</a:t>
            </a:fld>
            <a:endParaRPr lang="en-GB">
              <a:latin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atin typeface="Calibri" charset="0"/>
              </a:rPr>
              <a:t>TortoiseGIT is a free GUI that works on linux and Windows. Here it is showing a diff between two different versions of a file.</a:t>
            </a:r>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defRPr>
            </a:lvl1pPr>
            <a:lvl2pPr marL="742950" indent="-285750">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0D2B32AB-96AC-8745-9671-21FBE1008474}" type="slidenum">
              <a:rPr lang="en-GB">
                <a:latin typeface="Arial" charset="0"/>
              </a:rPr>
              <a:pPr/>
              <a:t>44</a:t>
            </a:fld>
            <a:endParaRPr lang="en-GB">
              <a:latin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sz="2800">
                <a:latin typeface="Courier New" charset="0"/>
                <a:cs typeface="Courier New" charset="0"/>
              </a:rPr>
              <a:t>This slide is intentionally evangelical! Talk through it.</a:t>
            </a:r>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defRPr>
            </a:lvl1pPr>
            <a:lvl2pPr marL="742950" indent="-285750">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C8727551-0106-E849-9D6A-B36E83D5BAF8}" type="slidenum">
              <a:rPr lang="en-GB">
                <a:latin typeface="Arial" charset="0"/>
              </a:rPr>
              <a:pPr/>
              <a:t>46</a:t>
            </a:fld>
            <a:endParaRPr lang="en-GB">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atin typeface="Calibri" charset="0"/>
              </a:rPr>
              <a:t>Talk through slide</a:t>
            </a:r>
          </a:p>
        </p:txBody>
      </p:sp>
      <p:sp>
        <p:nvSpPr>
          <p:cNvPr id="53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defRPr>
            </a:lvl1pPr>
            <a:lvl2pPr marL="742950" indent="-285750">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106BEEFA-7843-A04D-A8BF-9BB2C5548E6A}" type="slidenum">
              <a:rPr lang="en-GB">
                <a:latin typeface="Arial" charset="0"/>
              </a:rPr>
              <a:pPr/>
              <a:t>7</a:t>
            </a:fld>
            <a:endParaRPr lang="en-GB">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atin typeface="Calibri" charset="0"/>
              </a:rPr>
              <a:t>Talk through slide</a:t>
            </a:r>
          </a:p>
        </p:txBody>
      </p:sp>
      <p:sp>
        <p:nvSpPr>
          <p:cNvPr id="542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defRPr>
            </a:lvl1pPr>
            <a:lvl2pPr marL="742950" indent="-285750">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B7B4D252-E599-9E47-A0EE-D51048F9DEB2}" type="slidenum">
              <a:rPr lang="en-GB">
                <a:latin typeface="Arial" charset="0"/>
              </a:rPr>
              <a:pPr/>
              <a:t>8</a:t>
            </a:fld>
            <a:endParaRPr lang="en-GB">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atin typeface="Calibri" charset="0"/>
              </a:rPr>
              <a:t>GitHub is a web site and eco-system of web tools that make code development easier. </a:t>
            </a:r>
          </a:p>
        </p:txBody>
      </p:sp>
      <p:sp>
        <p:nvSpPr>
          <p:cNvPr id="55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defRPr>
            </a:lvl1pPr>
            <a:lvl2pPr marL="742950" indent="-285750">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87446E84-7705-0E4B-BB1B-B62B89B86525}" type="slidenum">
              <a:rPr lang="en-GB">
                <a:latin typeface="Arial" charset="0"/>
              </a:rPr>
              <a:pPr/>
              <a:t>9</a:t>
            </a:fld>
            <a:endParaRPr lang="en-GB">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atin typeface="Calibri" charset="0"/>
              </a:rPr>
              <a:t>You can create public or private code (and small data) repositories. A full version of your code is stored on the GitHub servers and can be shared with anyone you like.</a:t>
            </a:r>
          </a:p>
        </p:txBody>
      </p:sp>
      <p:sp>
        <p:nvSpPr>
          <p:cNvPr id="563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defRPr>
            </a:lvl1pPr>
            <a:lvl2pPr marL="742950" indent="-285750">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0B574707-A8B7-2244-B18D-CBFE4453BFD9}" type="slidenum">
              <a:rPr lang="en-GB">
                <a:latin typeface="Arial" charset="0"/>
              </a:rPr>
              <a:pPr/>
              <a:t>10</a:t>
            </a:fld>
            <a:endParaRPr lang="en-GB">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atin typeface="Calibri" charset="0"/>
              </a:rPr>
              <a:t>You can create </a:t>
            </a:r>
            <a:r>
              <a:rPr lang="en-GB" i="1">
                <a:latin typeface="Calibri" charset="0"/>
              </a:rPr>
              <a:t>organisations</a:t>
            </a:r>
            <a:r>
              <a:rPr lang="en-GB">
                <a:latin typeface="Calibri" charset="0"/>
              </a:rPr>
              <a:t> that group together a set of collaborators that work on projects collectively.</a:t>
            </a:r>
          </a:p>
        </p:txBody>
      </p:sp>
      <p:sp>
        <p:nvSpPr>
          <p:cNvPr id="57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defRPr>
            </a:lvl1pPr>
            <a:lvl2pPr marL="742950" indent="-285750">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95B00878-4093-2B4F-B634-8FD8A9B9549E}" type="slidenum">
              <a:rPr lang="en-GB">
                <a:latin typeface="Arial" charset="0"/>
              </a:rPr>
              <a:pPr/>
              <a:t>11</a:t>
            </a:fld>
            <a:endParaRPr lang="en-GB">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atin typeface="Calibri" charset="0"/>
              </a:rPr>
              <a:t>Multiple people can easily collaborate on code with tried-and-testing tools for branching and merging work in different strands.</a:t>
            </a:r>
          </a:p>
        </p:txBody>
      </p:sp>
      <p:sp>
        <p:nvSpPr>
          <p:cNvPr id="58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defRPr>
            </a:lvl1pPr>
            <a:lvl2pPr marL="742950" indent="-285750">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ADDA0F67-C2F3-F340-92A8-9453681BD41E}" type="slidenum">
              <a:rPr lang="en-GB">
                <a:latin typeface="Arial" charset="0"/>
              </a:rPr>
              <a:pPr/>
              <a:t>12</a:t>
            </a:fld>
            <a:endParaRPr lang="en-GB">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atin typeface="Calibri" charset="0"/>
              </a:rPr>
              <a:t>You can manage all you bugs, problems and improvement plans as GitHub Issues - label them and even assign them to others in your team.</a:t>
            </a:r>
          </a:p>
        </p:txBody>
      </p:sp>
      <p:sp>
        <p:nvSpPr>
          <p:cNvPr id="59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charset="0"/>
                <a:ea typeface="ＭＳ Ｐゴシック" charset="0"/>
              </a:defRPr>
            </a:lvl1pPr>
            <a:lvl2pPr marL="742950" indent="-285750">
              <a:defRPr sz="1200">
                <a:solidFill>
                  <a:schemeClr val="tx1"/>
                </a:solidFill>
                <a:latin typeface="Calibri" charset="0"/>
                <a:ea typeface="ＭＳ Ｐゴシック" charset="0"/>
              </a:defRPr>
            </a:lvl2pPr>
            <a:lvl3pPr marL="1143000" indent="-228600">
              <a:defRPr sz="1200">
                <a:solidFill>
                  <a:schemeClr val="tx1"/>
                </a:solidFill>
                <a:latin typeface="Calibri" charset="0"/>
                <a:ea typeface="ＭＳ Ｐゴシック" charset="0"/>
              </a:defRPr>
            </a:lvl3pPr>
            <a:lvl4pPr marL="1600200" indent="-228600">
              <a:defRPr sz="1200">
                <a:solidFill>
                  <a:schemeClr val="tx1"/>
                </a:solidFill>
                <a:latin typeface="Calibri" charset="0"/>
                <a:ea typeface="ＭＳ Ｐゴシック" charset="0"/>
              </a:defRPr>
            </a:lvl4pPr>
            <a:lvl5pPr marL="2057400" indent="-228600">
              <a:defRPr sz="1200">
                <a:solidFill>
                  <a:schemeClr val="tx1"/>
                </a:solidFill>
                <a:latin typeface="Calibri" charset="0"/>
                <a:ea typeface="ＭＳ Ｐゴシック" charset="0"/>
              </a:defRPr>
            </a:lvl5pPr>
            <a:lvl6pPr marL="2514600" indent="-228600" eaLnBrk="0" fontAlgn="base" hangingPunct="0">
              <a:spcBef>
                <a:spcPct val="30000"/>
              </a:spcBef>
              <a:spcAft>
                <a:spcPct val="0"/>
              </a:spcAft>
              <a:defRPr sz="1200">
                <a:solidFill>
                  <a:schemeClr val="tx1"/>
                </a:solidFill>
                <a:latin typeface="Calibri" charset="0"/>
                <a:ea typeface="ＭＳ Ｐゴシック" charset="0"/>
              </a:defRPr>
            </a:lvl6pPr>
            <a:lvl7pPr marL="2971800" indent="-228600" eaLnBrk="0" fontAlgn="base" hangingPunct="0">
              <a:spcBef>
                <a:spcPct val="30000"/>
              </a:spcBef>
              <a:spcAft>
                <a:spcPct val="0"/>
              </a:spcAft>
              <a:defRPr sz="1200">
                <a:solidFill>
                  <a:schemeClr val="tx1"/>
                </a:solidFill>
                <a:latin typeface="Calibri" charset="0"/>
                <a:ea typeface="ＭＳ Ｐゴシック" charset="0"/>
              </a:defRPr>
            </a:lvl7pPr>
            <a:lvl8pPr marL="3429000" indent="-228600" eaLnBrk="0" fontAlgn="base" hangingPunct="0">
              <a:spcBef>
                <a:spcPct val="30000"/>
              </a:spcBef>
              <a:spcAft>
                <a:spcPct val="0"/>
              </a:spcAft>
              <a:defRPr sz="1200">
                <a:solidFill>
                  <a:schemeClr val="tx1"/>
                </a:solidFill>
                <a:latin typeface="Calibri" charset="0"/>
                <a:ea typeface="ＭＳ Ｐゴシック" charset="0"/>
              </a:defRPr>
            </a:lvl8pPr>
            <a:lvl9pPr marL="3886200" indent="-228600" eaLnBrk="0" fontAlgn="base" hangingPunct="0">
              <a:spcBef>
                <a:spcPct val="30000"/>
              </a:spcBef>
              <a:spcAft>
                <a:spcPct val="0"/>
              </a:spcAft>
              <a:defRPr sz="1200">
                <a:solidFill>
                  <a:schemeClr val="tx1"/>
                </a:solidFill>
                <a:latin typeface="Calibri" charset="0"/>
                <a:ea typeface="ＭＳ Ｐゴシック" charset="0"/>
              </a:defRPr>
            </a:lvl9pPr>
          </a:lstStyle>
          <a:p>
            <a:fld id="{0AC84B54-6C30-304E-BABF-F9B27B9EFBC6}" type="slidenum">
              <a:rPr lang="en-GB">
                <a:latin typeface="Arial" charset="0"/>
              </a:rPr>
              <a:pPr/>
              <a:t>13</a:t>
            </a:fld>
            <a:endParaRPr lang="en-GB">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lvl1pPr>
              <a:defRPr/>
            </a:lvl1pPr>
          </a:lstStyle>
          <a:p>
            <a:fld id="{B7A367C5-1E2C-CB49-90C2-50C3BE82679A}" type="datetimeFigureOut">
              <a:rPr lang="en-GB"/>
              <a:pPr/>
              <a:t>22/02/17</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fld id="{7DFD2C95-4F4A-BB4C-B74B-E6EEC26273B0}" type="slidenum">
              <a:rPr lang="en-GB"/>
              <a:pPr/>
              <a:t>‹#›</a:t>
            </a:fld>
            <a:endParaRPr lang="en-GB"/>
          </a:p>
        </p:txBody>
      </p:sp>
    </p:spTree>
    <p:extLst>
      <p:ext uri="{BB962C8B-B14F-4D97-AF65-F5344CB8AC3E}">
        <p14:creationId xmlns:p14="http://schemas.microsoft.com/office/powerpoint/2010/main" val="2498734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1AF0192A-B5CE-2E46-846F-9DA536A07A6F}" type="datetimeFigureOut">
              <a:rPr lang="en-GB"/>
              <a:pPr/>
              <a:t>22/02/17</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fld id="{972FA082-18A7-E24C-A070-0AA922BD0CB3}" type="slidenum">
              <a:rPr lang="en-GB"/>
              <a:pPr/>
              <a:t>‹#›</a:t>
            </a:fld>
            <a:endParaRPr lang="en-GB"/>
          </a:p>
        </p:txBody>
      </p:sp>
    </p:spTree>
    <p:extLst>
      <p:ext uri="{BB962C8B-B14F-4D97-AF65-F5344CB8AC3E}">
        <p14:creationId xmlns:p14="http://schemas.microsoft.com/office/powerpoint/2010/main" val="2976448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14964D74-F6FD-584B-8773-DA379A568572}" type="datetimeFigureOut">
              <a:rPr lang="en-GB"/>
              <a:pPr/>
              <a:t>22/02/17</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fld id="{9C07DC09-23EC-DC42-A159-5F93EF8F10B6}" type="slidenum">
              <a:rPr lang="en-GB"/>
              <a:pPr/>
              <a:t>‹#›</a:t>
            </a:fld>
            <a:endParaRPr lang="en-GB"/>
          </a:p>
        </p:txBody>
      </p:sp>
    </p:spTree>
    <p:extLst>
      <p:ext uri="{BB962C8B-B14F-4D97-AF65-F5344CB8AC3E}">
        <p14:creationId xmlns:p14="http://schemas.microsoft.com/office/powerpoint/2010/main" val="1061563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fld id="{FA908017-0343-2E4A-A971-A34E43823FE2}" type="datetimeFigureOut">
              <a:rPr lang="en-GB"/>
              <a:pPr/>
              <a:t>22/02/17</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fld id="{F56BD845-0D19-EE4E-AF80-474D85811BBC}" type="slidenum">
              <a:rPr lang="en-GB"/>
              <a:pPr/>
              <a:t>‹#›</a:t>
            </a:fld>
            <a:endParaRPr lang="en-GB"/>
          </a:p>
        </p:txBody>
      </p:sp>
    </p:spTree>
    <p:extLst>
      <p:ext uri="{BB962C8B-B14F-4D97-AF65-F5344CB8AC3E}">
        <p14:creationId xmlns:p14="http://schemas.microsoft.com/office/powerpoint/2010/main" val="3735477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7262627B-B807-9440-AD38-D8B4DA6F586E}" type="datetimeFigureOut">
              <a:rPr lang="en-GB"/>
              <a:pPr/>
              <a:t>22/02/17</a:t>
            </a:fld>
            <a:endParaRPr lang="en-GB"/>
          </a:p>
        </p:txBody>
      </p:sp>
      <p:sp>
        <p:nvSpPr>
          <p:cNvPr id="5" name="Footer Placeholder 4"/>
          <p:cNvSpPr>
            <a:spLocks noGrp="1"/>
          </p:cNvSpPr>
          <p:nvPr>
            <p:ph type="ftr" sz="quarter" idx="11"/>
          </p:nvPr>
        </p:nvSpPr>
        <p:spPr/>
        <p:txBody>
          <a:bodyPr/>
          <a:lstStyle>
            <a:lvl1pPr>
              <a:defRPr/>
            </a:lvl1pPr>
          </a:lstStyle>
          <a:p>
            <a:pPr>
              <a:defRPr/>
            </a:pPr>
            <a:endParaRPr lang="en-GB"/>
          </a:p>
        </p:txBody>
      </p:sp>
      <p:sp>
        <p:nvSpPr>
          <p:cNvPr id="6" name="Slide Number Placeholder 5"/>
          <p:cNvSpPr>
            <a:spLocks noGrp="1"/>
          </p:cNvSpPr>
          <p:nvPr>
            <p:ph type="sldNum" sz="quarter" idx="12"/>
          </p:nvPr>
        </p:nvSpPr>
        <p:spPr/>
        <p:txBody>
          <a:bodyPr/>
          <a:lstStyle>
            <a:lvl1pPr>
              <a:defRPr/>
            </a:lvl1pPr>
          </a:lstStyle>
          <a:p>
            <a:fld id="{87234904-70B9-4E4A-B87C-7239590E91DE}" type="slidenum">
              <a:rPr lang="en-GB"/>
              <a:pPr/>
              <a:t>‹#›</a:t>
            </a:fld>
            <a:endParaRPr lang="en-GB"/>
          </a:p>
        </p:txBody>
      </p:sp>
    </p:spTree>
    <p:extLst>
      <p:ext uri="{BB962C8B-B14F-4D97-AF65-F5344CB8AC3E}">
        <p14:creationId xmlns:p14="http://schemas.microsoft.com/office/powerpoint/2010/main" val="314903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3"/>
          <p:cNvSpPr>
            <a:spLocks noGrp="1"/>
          </p:cNvSpPr>
          <p:nvPr>
            <p:ph type="dt" sz="half" idx="10"/>
          </p:nvPr>
        </p:nvSpPr>
        <p:spPr/>
        <p:txBody>
          <a:bodyPr/>
          <a:lstStyle>
            <a:lvl1pPr>
              <a:defRPr/>
            </a:lvl1pPr>
          </a:lstStyle>
          <a:p>
            <a:fld id="{96AD9194-77F4-8A47-892A-B7B6CD36162F}" type="datetimeFigureOut">
              <a:rPr lang="en-GB"/>
              <a:pPr/>
              <a:t>22/02/17</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fld id="{19E2E599-E370-C848-8989-183614145EB7}" type="slidenum">
              <a:rPr lang="en-GB"/>
              <a:pPr/>
              <a:t>‹#›</a:t>
            </a:fld>
            <a:endParaRPr lang="en-GB"/>
          </a:p>
        </p:txBody>
      </p:sp>
    </p:spTree>
    <p:extLst>
      <p:ext uri="{BB962C8B-B14F-4D97-AF65-F5344CB8AC3E}">
        <p14:creationId xmlns:p14="http://schemas.microsoft.com/office/powerpoint/2010/main" val="2643811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3"/>
          <p:cNvSpPr>
            <a:spLocks noGrp="1"/>
          </p:cNvSpPr>
          <p:nvPr>
            <p:ph type="dt" sz="half" idx="10"/>
          </p:nvPr>
        </p:nvSpPr>
        <p:spPr/>
        <p:txBody>
          <a:bodyPr/>
          <a:lstStyle>
            <a:lvl1pPr>
              <a:defRPr/>
            </a:lvl1pPr>
          </a:lstStyle>
          <a:p>
            <a:fld id="{AA9A3B28-0B63-874E-ACA7-CC8A68737EB4}" type="datetimeFigureOut">
              <a:rPr lang="en-GB"/>
              <a:pPr/>
              <a:t>22/02/17</a:t>
            </a:fld>
            <a:endParaRPr lang="en-GB"/>
          </a:p>
        </p:txBody>
      </p:sp>
      <p:sp>
        <p:nvSpPr>
          <p:cNvPr id="8" name="Footer Placeholder 4"/>
          <p:cNvSpPr>
            <a:spLocks noGrp="1"/>
          </p:cNvSpPr>
          <p:nvPr>
            <p:ph type="ftr" sz="quarter" idx="11"/>
          </p:nvPr>
        </p:nvSpPr>
        <p:spPr/>
        <p:txBody>
          <a:bodyPr/>
          <a:lstStyle>
            <a:lvl1pPr>
              <a:defRPr/>
            </a:lvl1pPr>
          </a:lstStyle>
          <a:p>
            <a:pPr>
              <a:defRPr/>
            </a:pPr>
            <a:endParaRPr lang="en-GB"/>
          </a:p>
        </p:txBody>
      </p:sp>
      <p:sp>
        <p:nvSpPr>
          <p:cNvPr id="9" name="Slide Number Placeholder 5"/>
          <p:cNvSpPr>
            <a:spLocks noGrp="1"/>
          </p:cNvSpPr>
          <p:nvPr>
            <p:ph type="sldNum" sz="quarter" idx="12"/>
          </p:nvPr>
        </p:nvSpPr>
        <p:spPr/>
        <p:txBody>
          <a:bodyPr/>
          <a:lstStyle>
            <a:lvl1pPr>
              <a:defRPr/>
            </a:lvl1pPr>
          </a:lstStyle>
          <a:p>
            <a:fld id="{7DCC9214-7B8F-2744-B43F-F85AB6F799CD}" type="slidenum">
              <a:rPr lang="en-GB"/>
              <a:pPr/>
              <a:t>‹#›</a:t>
            </a:fld>
            <a:endParaRPr lang="en-GB"/>
          </a:p>
        </p:txBody>
      </p:sp>
    </p:spTree>
    <p:extLst>
      <p:ext uri="{BB962C8B-B14F-4D97-AF65-F5344CB8AC3E}">
        <p14:creationId xmlns:p14="http://schemas.microsoft.com/office/powerpoint/2010/main" val="3352924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3"/>
          <p:cNvSpPr>
            <a:spLocks noGrp="1"/>
          </p:cNvSpPr>
          <p:nvPr>
            <p:ph type="dt" sz="half" idx="10"/>
          </p:nvPr>
        </p:nvSpPr>
        <p:spPr/>
        <p:txBody>
          <a:bodyPr/>
          <a:lstStyle>
            <a:lvl1pPr>
              <a:defRPr/>
            </a:lvl1pPr>
          </a:lstStyle>
          <a:p>
            <a:fld id="{91345AEA-5A42-614B-8C2F-EAF77C40756C}" type="datetimeFigureOut">
              <a:rPr lang="en-GB"/>
              <a:pPr/>
              <a:t>22/02/17</a:t>
            </a:fld>
            <a:endParaRPr lang="en-GB"/>
          </a:p>
        </p:txBody>
      </p:sp>
      <p:sp>
        <p:nvSpPr>
          <p:cNvPr id="4" name="Footer Placeholder 4"/>
          <p:cNvSpPr>
            <a:spLocks noGrp="1"/>
          </p:cNvSpPr>
          <p:nvPr>
            <p:ph type="ftr" sz="quarter" idx="11"/>
          </p:nvPr>
        </p:nvSpPr>
        <p:spPr/>
        <p:txBody>
          <a:bodyPr/>
          <a:lstStyle>
            <a:lvl1pPr>
              <a:defRPr/>
            </a:lvl1pPr>
          </a:lstStyle>
          <a:p>
            <a:pPr>
              <a:defRPr/>
            </a:pPr>
            <a:endParaRPr lang="en-GB"/>
          </a:p>
        </p:txBody>
      </p:sp>
      <p:sp>
        <p:nvSpPr>
          <p:cNvPr id="5" name="Slide Number Placeholder 5"/>
          <p:cNvSpPr>
            <a:spLocks noGrp="1"/>
          </p:cNvSpPr>
          <p:nvPr>
            <p:ph type="sldNum" sz="quarter" idx="12"/>
          </p:nvPr>
        </p:nvSpPr>
        <p:spPr/>
        <p:txBody>
          <a:bodyPr/>
          <a:lstStyle>
            <a:lvl1pPr>
              <a:defRPr/>
            </a:lvl1pPr>
          </a:lstStyle>
          <a:p>
            <a:fld id="{FB71D328-4F22-C64A-A3F6-68101EC677D9}" type="slidenum">
              <a:rPr lang="en-GB"/>
              <a:pPr/>
              <a:t>‹#›</a:t>
            </a:fld>
            <a:endParaRPr lang="en-GB"/>
          </a:p>
        </p:txBody>
      </p:sp>
    </p:spTree>
    <p:extLst>
      <p:ext uri="{BB962C8B-B14F-4D97-AF65-F5344CB8AC3E}">
        <p14:creationId xmlns:p14="http://schemas.microsoft.com/office/powerpoint/2010/main" val="206347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F967FF78-FFF3-D94C-8CB8-21E3487233EA}" type="datetimeFigureOut">
              <a:rPr lang="en-GB"/>
              <a:pPr/>
              <a:t>22/02/17</a:t>
            </a:fld>
            <a:endParaRPr lang="en-GB"/>
          </a:p>
        </p:txBody>
      </p:sp>
      <p:sp>
        <p:nvSpPr>
          <p:cNvPr id="3" name="Footer Placeholder 4"/>
          <p:cNvSpPr>
            <a:spLocks noGrp="1"/>
          </p:cNvSpPr>
          <p:nvPr>
            <p:ph type="ftr" sz="quarter" idx="11"/>
          </p:nvPr>
        </p:nvSpPr>
        <p:spPr/>
        <p:txBody>
          <a:bodyPr/>
          <a:lstStyle>
            <a:lvl1pPr>
              <a:defRPr/>
            </a:lvl1pPr>
          </a:lstStyle>
          <a:p>
            <a:pPr>
              <a:defRPr/>
            </a:pPr>
            <a:endParaRPr lang="en-GB"/>
          </a:p>
        </p:txBody>
      </p:sp>
      <p:sp>
        <p:nvSpPr>
          <p:cNvPr id="4" name="Slide Number Placeholder 5"/>
          <p:cNvSpPr>
            <a:spLocks noGrp="1"/>
          </p:cNvSpPr>
          <p:nvPr>
            <p:ph type="sldNum" sz="quarter" idx="12"/>
          </p:nvPr>
        </p:nvSpPr>
        <p:spPr/>
        <p:txBody>
          <a:bodyPr/>
          <a:lstStyle>
            <a:lvl1pPr>
              <a:defRPr/>
            </a:lvl1pPr>
          </a:lstStyle>
          <a:p>
            <a:fld id="{03DF826B-4B02-804F-9F0E-26CC7C488279}" type="slidenum">
              <a:rPr lang="en-GB"/>
              <a:pPr/>
              <a:t>‹#›</a:t>
            </a:fld>
            <a:endParaRPr lang="en-GB"/>
          </a:p>
        </p:txBody>
      </p:sp>
    </p:spTree>
    <p:extLst>
      <p:ext uri="{BB962C8B-B14F-4D97-AF65-F5344CB8AC3E}">
        <p14:creationId xmlns:p14="http://schemas.microsoft.com/office/powerpoint/2010/main" val="4281910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9F21DFAE-376C-6746-8A99-31F1B1243D38}" type="datetimeFigureOut">
              <a:rPr lang="en-GB"/>
              <a:pPr/>
              <a:t>22/02/17</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fld id="{B4F89D04-DAFB-034F-8078-7CDD0639B361}" type="slidenum">
              <a:rPr lang="en-GB"/>
              <a:pPr/>
              <a:t>‹#›</a:t>
            </a:fld>
            <a:endParaRPr lang="en-GB"/>
          </a:p>
        </p:txBody>
      </p:sp>
    </p:spTree>
    <p:extLst>
      <p:ext uri="{BB962C8B-B14F-4D97-AF65-F5344CB8AC3E}">
        <p14:creationId xmlns:p14="http://schemas.microsoft.com/office/powerpoint/2010/main" val="385264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9CC96C97-DE49-4347-998C-7CD167784C4D}" type="datetimeFigureOut">
              <a:rPr lang="en-GB"/>
              <a:pPr/>
              <a:t>22/02/17</a:t>
            </a:fld>
            <a:endParaRPr lang="en-GB"/>
          </a:p>
        </p:txBody>
      </p:sp>
      <p:sp>
        <p:nvSpPr>
          <p:cNvPr id="6" name="Footer Placeholder 4"/>
          <p:cNvSpPr>
            <a:spLocks noGrp="1"/>
          </p:cNvSpPr>
          <p:nvPr>
            <p:ph type="ftr" sz="quarter" idx="11"/>
          </p:nvPr>
        </p:nvSpPr>
        <p:spPr/>
        <p:txBody>
          <a:bodyPr/>
          <a:lstStyle>
            <a:lvl1pPr>
              <a:defRPr/>
            </a:lvl1pPr>
          </a:lstStyle>
          <a:p>
            <a:pPr>
              <a:defRPr/>
            </a:pPr>
            <a:endParaRPr lang="en-GB"/>
          </a:p>
        </p:txBody>
      </p:sp>
      <p:sp>
        <p:nvSpPr>
          <p:cNvPr id="7" name="Slide Number Placeholder 5"/>
          <p:cNvSpPr>
            <a:spLocks noGrp="1"/>
          </p:cNvSpPr>
          <p:nvPr>
            <p:ph type="sldNum" sz="quarter" idx="12"/>
          </p:nvPr>
        </p:nvSpPr>
        <p:spPr/>
        <p:txBody>
          <a:bodyPr/>
          <a:lstStyle>
            <a:lvl1pPr>
              <a:defRPr/>
            </a:lvl1pPr>
          </a:lstStyle>
          <a:p>
            <a:fld id="{933FFCCF-EB1A-7641-8126-93B3FE0B22D8}" type="slidenum">
              <a:rPr lang="en-GB"/>
              <a:pPr/>
              <a:t>‹#›</a:t>
            </a:fld>
            <a:endParaRPr lang="en-GB"/>
          </a:p>
        </p:txBody>
      </p:sp>
    </p:spTree>
    <p:extLst>
      <p:ext uri="{BB962C8B-B14F-4D97-AF65-F5344CB8AC3E}">
        <p14:creationId xmlns:p14="http://schemas.microsoft.com/office/powerpoint/2010/main" val="31199550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GB"/>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fld id="{EC40E7FB-B30A-A942-A21D-EE0E54040989}" type="datetimeFigureOut">
              <a:rPr lang="en-GB"/>
              <a:pPr/>
              <a:t>22/02/17</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fld id="{AA0BD0E7-6502-164F-92D4-9E853AB5EE6E}" type="slidenum">
              <a:rPr lang="en-GB"/>
              <a:pPr/>
              <a:t>‹#›</a:t>
            </a:fld>
            <a:endParaRPr lang="en-GB"/>
          </a:p>
        </p:txBody>
      </p:sp>
      <p:pic>
        <p:nvPicPr>
          <p:cNvPr id="1031" name="Picture 6" descr="ceda_ logo_transp_black_1.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7129463" y="6237288"/>
            <a:ext cx="1979612"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NCAS national_centre_logo_transparent"/>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07950" y="6308725"/>
            <a:ext cx="180022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ＭＳ Ｐゴシック" charset="0"/>
          <a:cs typeface="+mj-cs"/>
        </a:defRPr>
      </a:lvl1pPr>
      <a:lvl2pPr algn="ctr" rtl="0" eaLnBrk="0" fontAlgn="base" hangingPunct="0">
        <a:spcBef>
          <a:spcPct val="0"/>
        </a:spcBef>
        <a:spcAft>
          <a:spcPct val="0"/>
        </a:spcAft>
        <a:defRPr sz="4400">
          <a:solidFill>
            <a:schemeClr val="tx1"/>
          </a:solidFill>
          <a:latin typeface="Calibri" pitchFamily="34" charset="0"/>
          <a:ea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 TargetMode="Externa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hyperlink" Target="https://github.com/ncasuk/ncas-isc"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7.xml.rels><?xml version="1.0" encoding="UTF-8" standalone="yes"?>
<Relationships xmlns="http://schemas.openxmlformats.org/package/2006/relationships"><Relationship Id="rId3" Type="http://schemas.openxmlformats.org/officeDocument/2006/relationships/hyperlink" Target="http://gitref.org/" TargetMode="External"/><Relationship Id="rId4" Type="http://schemas.openxmlformats.org/officeDocument/2006/relationships/hyperlink" Target="http://github.com" TargetMode="External"/><Relationship Id="rId5" Type="http://schemas.openxmlformats.org/officeDocument/2006/relationships/hyperlink" Target="http://git.or.cz/course/svn.html" TargetMode="External"/><Relationship Id="rId1" Type="http://schemas.openxmlformats.org/officeDocument/2006/relationships/slideLayout" Target="../slideLayouts/slideLayout2.xml"/><Relationship Id="rId2" Type="http://schemas.openxmlformats.org/officeDocument/2006/relationships/hyperlink" Target="http://git-scm.com/documentation"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fittl.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s://github.com/"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p:txBody>
          <a:bodyPr/>
          <a:lstStyle/>
          <a:p>
            <a:pPr eaLnBrk="1" hangingPunct="1"/>
            <a:r>
              <a:rPr lang="en-GB" b="1">
                <a:latin typeface="Calibri" charset="0"/>
              </a:rPr>
              <a:t>Managing your code: quietly introducing </a:t>
            </a:r>
            <a:r>
              <a:rPr lang="en-GB" b="1" i="1">
                <a:latin typeface="Calibri" charset="0"/>
              </a:rPr>
              <a:t>Git</a:t>
            </a:r>
            <a:r>
              <a:rPr lang="en-GB" b="1">
                <a:latin typeface="Calibri" charset="0"/>
              </a:rPr>
              <a:t> - a friend for life</a:t>
            </a:r>
          </a:p>
        </p:txBody>
      </p:sp>
      <p:sp>
        <p:nvSpPr>
          <p:cNvPr id="6" name="Subtitle 2"/>
          <p:cNvSpPr>
            <a:spLocks noGrp="1"/>
          </p:cNvSpPr>
          <p:nvPr>
            <p:ph type="subTitle" idx="1"/>
          </p:nvPr>
        </p:nvSpPr>
        <p:spPr/>
        <p:txBody>
          <a:bodyPr rtlCol="0">
            <a:normAutofit lnSpcReduction="10000"/>
          </a:bodyPr>
          <a:lstStyle/>
          <a:p>
            <a:pPr eaLnBrk="1" fontAlgn="auto" hangingPunct="1">
              <a:spcAft>
                <a:spcPts val="0"/>
              </a:spcAft>
              <a:buFont typeface="Arial" pitchFamily="34" charset="0"/>
              <a:buNone/>
              <a:defRPr/>
            </a:pPr>
            <a:r>
              <a:rPr lang="en-GB" sz="2000" dirty="0" smtClean="0">
                <a:solidFill>
                  <a:srgbClr val="002060"/>
                </a:solidFill>
                <a:ea typeface="+mn-ea"/>
              </a:rPr>
              <a:t>Thanks to all contributors:</a:t>
            </a:r>
          </a:p>
          <a:p>
            <a:pPr eaLnBrk="1" fontAlgn="auto" hangingPunct="1">
              <a:spcAft>
                <a:spcPts val="0"/>
              </a:spcAft>
              <a:buFont typeface="Arial" pitchFamily="34" charset="0"/>
              <a:buNone/>
              <a:defRPr/>
            </a:pPr>
            <a:endParaRPr lang="en-GB" sz="1000" dirty="0" smtClean="0">
              <a:solidFill>
                <a:srgbClr val="002060"/>
              </a:solidFill>
              <a:ea typeface="+mn-ea"/>
            </a:endParaRPr>
          </a:p>
          <a:p>
            <a:pPr eaLnBrk="1" fontAlgn="auto" hangingPunct="1">
              <a:spcAft>
                <a:spcPts val="0"/>
              </a:spcAft>
              <a:buFont typeface="Arial" pitchFamily="34" charset="0"/>
              <a:buNone/>
              <a:defRPr/>
            </a:pPr>
            <a:r>
              <a:rPr lang="en-GB" sz="2000" dirty="0" smtClean="0">
                <a:solidFill>
                  <a:schemeClr val="tx1"/>
                </a:solidFill>
                <a:ea typeface="+mn-ea"/>
              </a:rPr>
              <a:t>Alison Pamment, Sam Pepler, Ag Stephens, Stephen Pascoe, Kevin Marsh,  Anabelle Guillory, Graham Parton, Esther Conway, Eduardo Damasio Da Costa, Wendy Garland, Alan Iwi and Matt Pritchard.</a:t>
            </a:r>
          </a:p>
        </p:txBody>
      </p:sp>
      <p:pic>
        <p:nvPicPr>
          <p:cNvPr id="2052" name="Picture 6" descr="ceda_ logo_transp_black_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211138"/>
            <a:ext cx="3960813"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8" descr="NCAS national_centre_logo_transpar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260350"/>
            <a:ext cx="3900488"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GB">
                <a:latin typeface="Calibri" charset="0"/>
              </a:rPr>
              <a:t>GitHub: repositories</a:t>
            </a:r>
            <a:r>
              <a:rPr lang="en-GB" sz="3200">
                <a:latin typeface="Calibri" charset="0"/>
              </a:rPr>
              <a:t> (public </a:t>
            </a:r>
            <a:r>
              <a:rPr lang="en-GB" sz="3200" i="1">
                <a:latin typeface="Calibri" charset="0"/>
              </a:rPr>
              <a:t>or </a:t>
            </a:r>
            <a:r>
              <a:rPr lang="en-GB" sz="3200" b="1">
                <a:latin typeface="Calibri" charset="0"/>
              </a:rPr>
              <a:t>private</a:t>
            </a:r>
            <a:r>
              <a:rPr lang="en-GB" sz="3200">
                <a:latin typeface="Calibri" charset="0"/>
              </a:rPr>
              <a:t>)</a:t>
            </a:r>
            <a:endParaRPr lang="en-GB">
              <a:latin typeface="Calibri" charset="0"/>
            </a:endParaRPr>
          </a:p>
        </p:txBody>
      </p:sp>
      <p:pic>
        <p:nvPicPr>
          <p:cNvPr id="11267"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12589"/>
          <a:stretch>
            <a:fillRect/>
          </a:stretch>
        </p:blipFill>
        <p:spPr>
          <a:xfrm>
            <a:off x="971550" y="1557338"/>
            <a:ext cx="6959600" cy="4319587"/>
          </a:xfrm>
          <a:noFill/>
          <a:ln>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GB">
                <a:latin typeface="Calibri" charset="0"/>
              </a:rPr>
              <a:t>GitHub: organisations</a:t>
            </a:r>
          </a:p>
        </p:txBody>
      </p:sp>
      <p:pic>
        <p:nvPicPr>
          <p:cNvPr id="12291"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12589"/>
          <a:stretch>
            <a:fillRect/>
          </a:stretch>
        </p:blipFill>
        <p:spPr>
          <a:xfrm>
            <a:off x="1116013" y="1557338"/>
            <a:ext cx="7075487" cy="4392612"/>
          </a:xfrm>
          <a:noFill/>
          <a:ln>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GB">
                <a:latin typeface="Calibri" charset="0"/>
              </a:rPr>
              <a:t>GitHub: collaboration </a:t>
            </a:r>
            <a:r>
              <a:rPr lang="en-GB" sz="3200">
                <a:latin typeface="Calibri" charset="0"/>
              </a:rPr>
              <a:t>(branch/fork)</a:t>
            </a:r>
            <a:endParaRPr lang="en-GB">
              <a:latin typeface="Calibri" charset="0"/>
            </a:endParaRPr>
          </a:p>
        </p:txBody>
      </p:sp>
      <p:pic>
        <p:nvPicPr>
          <p:cNvPr id="13315" name="Picture 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12589"/>
          <a:stretch>
            <a:fillRect/>
          </a:stretch>
        </p:blipFill>
        <p:spPr>
          <a:xfrm>
            <a:off x="3848100" y="3544888"/>
            <a:ext cx="4749800" cy="2949575"/>
          </a:xfrm>
          <a:noFill/>
          <a:ln>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8" name="Picture 1"/>
          <p:cNvPicPr>
            <a:picLocks noChangeAspect="1" noChangeArrowheads="1"/>
          </p:cNvPicPr>
          <p:nvPr/>
        </p:nvPicPr>
        <p:blipFill>
          <a:blip r:embed="rId4"/>
          <a:srcRect t="14391" r="22800" b="6250"/>
          <a:stretch>
            <a:fillRect/>
          </a:stretch>
        </p:blipFill>
        <p:spPr bwMode="auto">
          <a:xfrm>
            <a:off x="531813" y="1298575"/>
            <a:ext cx="5970587" cy="3451225"/>
          </a:xfrm>
          <a:prstGeom prst="rect">
            <a:avLst/>
          </a:prstGeom>
          <a:ln>
            <a:headEnd/>
            <a:tailEnd/>
          </a:ln>
        </p:spPr>
        <p:style>
          <a:lnRef idx="2">
            <a:schemeClr val="dk1"/>
          </a:lnRef>
          <a:fillRef idx="1">
            <a:schemeClr val="lt1"/>
          </a:fillRef>
          <a:effectRef idx="0">
            <a:schemeClr val="dk1"/>
          </a:effectRef>
          <a:fontRef idx="minor">
            <a:schemeClr val="dk1"/>
          </a:fontRef>
        </p:style>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GB">
                <a:latin typeface="Calibri" charset="0"/>
              </a:rPr>
              <a:t>GitHub: Issue tracking</a:t>
            </a:r>
          </a:p>
        </p:txBody>
      </p:sp>
      <p:pic>
        <p:nvPicPr>
          <p:cNvPr id="1433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12891"/>
          <a:stretch>
            <a:fillRect/>
          </a:stretch>
        </p:blipFill>
        <p:spPr>
          <a:xfrm>
            <a:off x="684213" y="1484313"/>
            <a:ext cx="7566025" cy="4681537"/>
          </a:xfrm>
          <a:noFill/>
          <a:ln>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GB">
                <a:latin typeface="Calibri" charset="0"/>
              </a:rPr>
              <a:t>GitHub: history and change</a:t>
            </a:r>
          </a:p>
        </p:txBody>
      </p:sp>
      <p:pic>
        <p:nvPicPr>
          <p:cNvPr id="15363"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12589" r="30595" b="30263"/>
          <a:stretch>
            <a:fillRect/>
          </a:stretch>
        </p:blipFill>
        <p:spPr>
          <a:xfrm>
            <a:off x="468313" y="1341438"/>
            <a:ext cx="8145462" cy="4762500"/>
          </a:xfrm>
          <a:noFill/>
          <a:ln>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44450"/>
            <a:ext cx="8229600" cy="1143000"/>
          </a:xfrm>
        </p:spPr>
        <p:txBody>
          <a:bodyPr/>
          <a:lstStyle/>
          <a:p>
            <a:r>
              <a:rPr lang="en-GB">
                <a:latin typeface="Calibri" charset="0"/>
              </a:rPr>
              <a:t>GitHub: wikis</a:t>
            </a:r>
          </a:p>
        </p:txBody>
      </p:sp>
      <p:pic>
        <p:nvPicPr>
          <p:cNvPr id="16387"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t="12288"/>
          <a:stretch>
            <a:fillRect/>
          </a:stretch>
        </p:blipFill>
        <p:spPr>
          <a:xfrm>
            <a:off x="611188" y="1268413"/>
            <a:ext cx="7977187" cy="4968875"/>
          </a:xfrm>
          <a:noFill/>
          <a:ln>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611188" y="260350"/>
            <a:ext cx="8229600" cy="792163"/>
          </a:xfrm>
        </p:spPr>
        <p:txBody>
          <a:bodyPr/>
          <a:lstStyle/>
          <a:p>
            <a:pPr eaLnBrk="1" hangingPunct="1"/>
            <a:r>
              <a:rPr lang="en-GB" sz="3200" b="1">
                <a:latin typeface="Calibri" charset="0"/>
              </a:rPr>
              <a:t>GitHub Code-Sharing Example</a:t>
            </a:r>
          </a:p>
        </p:txBody>
      </p:sp>
      <p:sp>
        <p:nvSpPr>
          <p:cNvPr id="17411" name="TextBox 4"/>
          <p:cNvSpPr txBox="1">
            <a:spLocks noChangeArrowheads="1"/>
          </p:cNvSpPr>
          <p:nvPr/>
        </p:nvSpPr>
        <p:spPr bwMode="auto">
          <a:xfrm>
            <a:off x="250825" y="1268413"/>
            <a:ext cx="2736850" cy="1970087"/>
          </a:xfrm>
          <a:prstGeom prst="rect">
            <a:avLst/>
          </a:prstGeom>
          <a:solidFill>
            <a:schemeClr val="bg1"/>
          </a:solidFill>
          <a:ln w="9525">
            <a:solidFill>
              <a:schemeClr val="tx1"/>
            </a:solidFill>
            <a:prstDash val="sysDash"/>
            <a:miter lim="800000"/>
            <a:headEnd/>
            <a:tailEnd/>
          </a:ln>
        </p:spPr>
        <p:txBody>
          <a:bodyPr>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r"/>
            <a:r>
              <a:rPr lang="en-GB" sz="1400" b="1">
                <a:latin typeface="Arial" charset="0"/>
              </a:rPr>
              <a:t>STFC CEDA Firewall</a:t>
            </a:r>
          </a:p>
          <a:p>
            <a:pPr algn="r"/>
            <a:endParaRPr lang="en-GB" sz="1800">
              <a:latin typeface="Arial" charset="0"/>
            </a:endParaRPr>
          </a:p>
          <a:p>
            <a:pPr algn="r"/>
            <a:endParaRPr lang="en-GB" sz="1800">
              <a:latin typeface="Arial" charset="0"/>
            </a:endParaRPr>
          </a:p>
          <a:p>
            <a:pPr algn="r"/>
            <a:endParaRPr lang="en-GB" sz="1800">
              <a:latin typeface="Arial" charset="0"/>
            </a:endParaRPr>
          </a:p>
          <a:p>
            <a:pPr algn="r"/>
            <a:endParaRPr lang="en-GB" sz="1800">
              <a:latin typeface="Arial" charset="0"/>
            </a:endParaRPr>
          </a:p>
          <a:p>
            <a:pPr algn="r"/>
            <a:endParaRPr lang="en-GB" sz="1800">
              <a:latin typeface="Arial" charset="0"/>
            </a:endParaRPr>
          </a:p>
          <a:p>
            <a:pPr algn="r"/>
            <a:endParaRPr lang="en-GB" sz="1800">
              <a:latin typeface="Arial" charset="0"/>
            </a:endParaRPr>
          </a:p>
        </p:txBody>
      </p:sp>
      <p:sp>
        <p:nvSpPr>
          <p:cNvPr id="6" name="Cloud 5"/>
          <p:cNvSpPr/>
          <p:nvPr/>
        </p:nvSpPr>
        <p:spPr>
          <a:xfrm rot="486773">
            <a:off x="4337344" y="956807"/>
            <a:ext cx="4215059" cy="3096344"/>
          </a:xfrm>
          <a:prstGeom prst="cloud">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endParaRPr lang="en-GB"/>
          </a:p>
        </p:txBody>
      </p:sp>
      <p:sp>
        <p:nvSpPr>
          <p:cNvPr id="7" name="TextBox 6"/>
          <p:cNvSpPr txBox="1"/>
          <p:nvPr/>
        </p:nvSpPr>
        <p:spPr>
          <a:xfrm>
            <a:off x="5076056" y="1340768"/>
            <a:ext cx="2592288" cy="646331"/>
          </a:xfrm>
          <a:prstGeom prst="rect">
            <a:avLst/>
          </a:prstGeom>
          <a:noFill/>
        </p:spPr>
        <p:txBody>
          <a:bodyPr>
            <a:spAutoFit/>
            <a:scene3d>
              <a:camera prst="orthographicFront"/>
              <a:lightRig rig="glow" dir="tl">
                <a:rot lat="0" lon="0" rev="5400000"/>
              </a:lightRig>
            </a:scene3d>
            <a:sp3d contourW="12700">
              <a:bevelT w="25400" h="25400"/>
              <a:contourClr>
                <a:schemeClr val="accent6">
                  <a:shade val="73000"/>
                </a:schemeClr>
              </a:contourClr>
            </a:sp3d>
          </a:bodyPr>
          <a:lstStyle/>
          <a:p>
            <a:pPr algn="ctr">
              <a:defRPr/>
            </a:pPr>
            <a:r>
              <a:rPr lang="en-GB" sz="3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glow rad="228600">
                    <a:schemeClr val="accent1">
                      <a:satMod val="175000"/>
                      <a:alpha val="40000"/>
                    </a:schemeClr>
                  </a:glow>
                  <a:outerShdw blurRad="80000" dist="40000" dir="5040000" algn="tl">
                    <a:srgbClr val="000000">
                      <a:alpha val="30000"/>
                    </a:srgbClr>
                  </a:outerShdw>
                </a:effectLst>
                <a:ea typeface="+mn-ea"/>
              </a:rPr>
              <a:t>GitHub</a:t>
            </a:r>
          </a:p>
        </p:txBody>
      </p:sp>
      <p:sp>
        <p:nvSpPr>
          <p:cNvPr id="8" name="TextBox 7"/>
          <p:cNvSpPr txBox="1">
            <a:spLocks noChangeArrowheads="1"/>
          </p:cNvSpPr>
          <p:nvPr/>
        </p:nvSpPr>
        <p:spPr bwMode="auto">
          <a:xfrm>
            <a:off x="4716463" y="2060575"/>
            <a:ext cx="3527425" cy="369888"/>
          </a:xfrm>
          <a:prstGeom prst="rect">
            <a:avLst/>
          </a:prstGeom>
          <a:solidFill>
            <a:schemeClr val="accent1"/>
          </a:solidFill>
          <a:ln w="38100">
            <a:solidFill>
              <a:schemeClr val="bg1"/>
            </a:solidFill>
            <a:miter lim="800000"/>
            <a:headEnd/>
            <a:tailEnd/>
          </a:ln>
          <a:effectLst>
            <a:outerShdw blurRad="40000" dist="20000" dir="5400000" rotWithShape="0">
              <a:srgbClr val="000000">
                <a:alpha val="37999"/>
              </a:srgbClr>
            </a:outerShdw>
          </a:effectLst>
        </p:spPr>
        <p:txBody>
          <a:bodyPr>
            <a:spAutoFit/>
          </a:bodyPr>
          <a:lstStyle/>
          <a:p>
            <a:pPr algn="ctr">
              <a:defRPr/>
            </a:pPr>
            <a:r>
              <a:rPr lang="en-GB" b="1" dirty="0">
                <a:solidFill>
                  <a:schemeClr val="lt1"/>
                </a:solidFill>
                <a:latin typeface="+mn-lt"/>
                <a:ea typeface="+mn-ea"/>
                <a:cs typeface="+mn-cs"/>
              </a:rPr>
              <a:t>Public CEDA Projects: COWS WPS</a:t>
            </a:r>
          </a:p>
        </p:txBody>
      </p:sp>
      <p:sp>
        <p:nvSpPr>
          <p:cNvPr id="9" name="TextBox 8"/>
          <p:cNvSpPr txBox="1">
            <a:spLocks noChangeArrowheads="1"/>
          </p:cNvSpPr>
          <p:nvPr/>
        </p:nvSpPr>
        <p:spPr bwMode="auto">
          <a:xfrm>
            <a:off x="4716463" y="2565400"/>
            <a:ext cx="3527425" cy="368300"/>
          </a:xfrm>
          <a:prstGeom prst="rect">
            <a:avLst/>
          </a:prstGeom>
          <a:solidFill>
            <a:srgbClr val="9BBB59"/>
          </a:solidFill>
          <a:ln w="38100">
            <a:solidFill>
              <a:schemeClr val="bg1"/>
            </a:solidFill>
            <a:miter lim="800000"/>
            <a:headEnd/>
            <a:tailEnd/>
          </a:ln>
          <a:effectLst>
            <a:outerShdw blurRad="40000" dist="20000" dir="5400000" rotWithShape="0">
              <a:srgbClr val="000000">
                <a:alpha val="37999"/>
              </a:srgbClr>
            </a:outerShdw>
          </a:effectLst>
        </p:spPr>
        <p:txBody>
          <a:bodyPr>
            <a:spAutoFit/>
          </a:bodyPr>
          <a:lstStyle/>
          <a:p>
            <a:pPr algn="ctr">
              <a:defRPr/>
            </a:pPr>
            <a:r>
              <a:rPr lang="en-GB" b="1" dirty="0">
                <a:solidFill>
                  <a:schemeClr val="lt1"/>
                </a:solidFill>
                <a:latin typeface="+mn-lt"/>
                <a:ea typeface="+mn-ea"/>
                <a:cs typeface="+mn-cs"/>
              </a:rPr>
              <a:t>Public </a:t>
            </a:r>
            <a:r>
              <a:rPr lang="en-GB" b="1" dirty="0" err="1">
                <a:solidFill>
                  <a:schemeClr val="lt1"/>
                </a:solidFill>
                <a:latin typeface="+mn-lt"/>
                <a:ea typeface="+mn-ea"/>
                <a:cs typeface="+mn-cs"/>
              </a:rPr>
              <a:t>UoR</a:t>
            </a:r>
            <a:r>
              <a:rPr lang="en-GB" b="1" dirty="0">
                <a:solidFill>
                  <a:schemeClr val="lt1"/>
                </a:solidFill>
                <a:latin typeface="+mn-lt"/>
                <a:ea typeface="+mn-ea"/>
                <a:cs typeface="+mn-cs"/>
              </a:rPr>
              <a:t> Projects: COWS WPS</a:t>
            </a:r>
          </a:p>
        </p:txBody>
      </p:sp>
      <p:sp>
        <p:nvSpPr>
          <p:cNvPr id="17418" name="TextBox 9"/>
          <p:cNvSpPr txBox="1">
            <a:spLocks noChangeArrowheads="1"/>
          </p:cNvSpPr>
          <p:nvPr/>
        </p:nvSpPr>
        <p:spPr bwMode="auto">
          <a:xfrm>
            <a:off x="3708400" y="4437063"/>
            <a:ext cx="4895850" cy="1692275"/>
          </a:xfrm>
          <a:prstGeom prst="rect">
            <a:avLst/>
          </a:prstGeom>
          <a:solidFill>
            <a:schemeClr val="bg1"/>
          </a:solidFill>
          <a:ln w="9525">
            <a:solidFill>
              <a:schemeClr val="tx1"/>
            </a:solidFill>
            <a:prstDash val="sysDash"/>
            <a:miter lim="800000"/>
            <a:headEnd/>
            <a:tailEnd/>
          </a:ln>
        </p:spPr>
        <p:txBody>
          <a:bodyPr>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r"/>
            <a:r>
              <a:rPr lang="en-GB" sz="1400" b="1">
                <a:latin typeface="Arial" charset="0"/>
              </a:rPr>
              <a:t>UoR Firewall</a:t>
            </a:r>
            <a:endParaRPr lang="en-GB" sz="1800">
              <a:latin typeface="Arial" charset="0"/>
            </a:endParaRPr>
          </a:p>
          <a:p>
            <a:pPr algn="r"/>
            <a:endParaRPr lang="en-GB" sz="1800">
              <a:latin typeface="Arial" charset="0"/>
            </a:endParaRPr>
          </a:p>
          <a:p>
            <a:pPr algn="r"/>
            <a:endParaRPr lang="en-GB" sz="1800">
              <a:latin typeface="Arial" charset="0"/>
            </a:endParaRPr>
          </a:p>
          <a:p>
            <a:pPr algn="r"/>
            <a:endParaRPr lang="en-GB" sz="1800">
              <a:latin typeface="Arial" charset="0"/>
            </a:endParaRPr>
          </a:p>
          <a:p>
            <a:pPr algn="r"/>
            <a:endParaRPr lang="en-GB" sz="1800">
              <a:latin typeface="Arial" charset="0"/>
            </a:endParaRPr>
          </a:p>
          <a:p>
            <a:pPr algn="r"/>
            <a:endParaRPr lang="en-GB" sz="1800">
              <a:latin typeface="Arial" charset="0"/>
            </a:endParaRPr>
          </a:p>
        </p:txBody>
      </p:sp>
      <p:sp>
        <p:nvSpPr>
          <p:cNvPr id="12" name="TextBox 11"/>
          <p:cNvSpPr txBox="1">
            <a:spLocks noChangeArrowheads="1"/>
          </p:cNvSpPr>
          <p:nvPr/>
        </p:nvSpPr>
        <p:spPr bwMode="auto">
          <a:xfrm>
            <a:off x="395288" y="1844675"/>
            <a:ext cx="2447925" cy="1077913"/>
          </a:xfrm>
          <a:prstGeom prst="rect">
            <a:avLst/>
          </a:prstGeom>
          <a:gradFill rotWithShape="1">
            <a:gsLst>
              <a:gs pos="0">
                <a:srgbClr val="9EEAFF"/>
              </a:gs>
              <a:gs pos="35001">
                <a:srgbClr val="BBEFFF"/>
              </a:gs>
              <a:gs pos="100000">
                <a:srgbClr val="E4F9FF"/>
              </a:gs>
            </a:gsLst>
            <a:lin ang="16200000" scaled="1"/>
          </a:gradFill>
          <a:ln w="9525">
            <a:solidFill>
              <a:srgbClr val="46AAC5"/>
            </a:solidFill>
            <a:miter lim="800000"/>
            <a:headEnd/>
            <a:tailEnd/>
          </a:ln>
          <a:effectLst>
            <a:outerShdw blurRad="40000" dist="20000" dir="5400000" rotWithShape="0">
              <a:srgbClr val="000000">
                <a:alpha val="37999"/>
              </a:srgbClr>
            </a:outerShdw>
          </a:effectLst>
        </p:spPr>
        <p:txBody>
          <a:bodyPr>
            <a:spAutoFit/>
          </a:bodyPr>
          <a:lstStyle/>
          <a:p>
            <a:pPr algn="ctr">
              <a:defRPr/>
            </a:pPr>
            <a:r>
              <a:rPr lang="en-GB" sz="1600" b="1" dirty="0">
                <a:solidFill>
                  <a:schemeClr val="dk1"/>
                </a:solidFill>
                <a:latin typeface="+mn-lt"/>
                <a:ea typeface="+mn-ea"/>
                <a:cs typeface="+mn-cs"/>
              </a:rPr>
              <a:t>Private GIT Repository</a:t>
            </a:r>
          </a:p>
          <a:p>
            <a:pPr algn="ctr">
              <a:defRPr/>
            </a:pPr>
            <a:endParaRPr lang="en-GB" sz="1600" b="1" dirty="0">
              <a:solidFill>
                <a:schemeClr val="dk1"/>
              </a:solidFill>
              <a:latin typeface="+mn-lt"/>
              <a:ea typeface="+mn-ea"/>
              <a:cs typeface="+mn-cs"/>
            </a:endParaRPr>
          </a:p>
          <a:p>
            <a:pPr algn="ctr">
              <a:defRPr/>
            </a:pPr>
            <a:endParaRPr lang="en-GB" sz="1600" b="1" dirty="0">
              <a:solidFill>
                <a:schemeClr val="dk1"/>
              </a:solidFill>
              <a:latin typeface="+mn-lt"/>
              <a:ea typeface="+mn-ea"/>
              <a:cs typeface="+mn-cs"/>
            </a:endParaRPr>
          </a:p>
          <a:p>
            <a:pPr algn="ctr">
              <a:defRPr/>
            </a:pPr>
            <a:endParaRPr lang="en-GB" sz="1600" b="1" dirty="0">
              <a:solidFill>
                <a:schemeClr val="dk1"/>
              </a:solidFill>
              <a:latin typeface="+mn-lt"/>
              <a:ea typeface="+mn-ea"/>
              <a:cs typeface="+mn-cs"/>
            </a:endParaRPr>
          </a:p>
        </p:txBody>
      </p:sp>
      <p:sp>
        <p:nvSpPr>
          <p:cNvPr id="11" name="TextBox 10"/>
          <p:cNvSpPr txBox="1">
            <a:spLocks noChangeArrowheads="1"/>
          </p:cNvSpPr>
          <p:nvPr/>
        </p:nvSpPr>
        <p:spPr bwMode="auto">
          <a:xfrm>
            <a:off x="468313" y="2206625"/>
            <a:ext cx="2303462" cy="646113"/>
          </a:xfrm>
          <a:prstGeom prst="rect">
            <a:avLst/>
          </a:prstGeom>
          <a:solidFill>
            <a:schemeClr val="accent1"/>
          </a:solidFill>
          <a:ln w="38100">
            <a:solidFill>
              <a:schemeClr val="bg1"/>
            </a:solidFill>
            <a:miter lim="800000"/>
            <a:headEnd/>
            <a:tailEnd/>
          </a:ln>
          <a:effectLst>
            <a:outerShdw blurRad="40000" dist="20000" dir="5400000" rotWithShape="0">
              <a:srgbClr val="000000">
                <a:alpha val="37999"/>
              </a:srgbClr>
            </a:outerShdw>
          </a:effectLst>
        </p:spPr>
        <p:txBody>
          <a:bodyPr>
            <a:spAutoFit/>
          </a:bodyPr>
          <a:lstStyle/>
          <a:p>
            <a:pPr algn="ctr">
              <a:defRPr/>
            </a:pPr>
            <a:r>
              <a:rPr lang="en-GB" b="1" dirty="0">
                <a:solidFill>
                  <a:schemeClr val="lt1"/>
                </a:solidFill>
                <a:latin typeface="+mn-lt"/>
                <a:ea typeface="+mn-ea"/>
                <a:cs typeface="+mn-cs"/>
              </a:rPr>
              <a:t>Private CEDA Project:</a:t>
            </a:r>
          </a:p>
          <a:p>
            <a:pPr algn="ctr">
              <a:defRPr/>
            </a:pPr>
            <a:r>
              <a:rPr lang="en-GB" b="1" dirty="0">
                <a:solidFill>
                  <a:schemeClr val="lt1"/>
                </a:solidFill>
                <a:latin typeface="+mn-lt"/>
                <a:ea typeface="+mn-ea"/>
                <a:cs typeface="+mn-cs"/>
              </a:rPr>
              <a:t>COWS WPS</a:t>
            </a:r>
          </a:p>
        </p:txBody>
      </p:sp>
      <p:sp>
        <p:nvSpPr>
          <p:cNvPr id="14" name="TextBox 13"/>
          <p:cNvSpPr txBox="1">
            <a:spLocks noChangeArrowheads="1"/>
          </p:cNvSpPr>
          <p:nvPr/>
        </p:nvSpPr>
        <p:spPr bwMode="auto">
          <a:xfrm>
            <a:off x="3851275" y="4868863"/>
            <a:ext cx="4537075" cy="1077912"/>
          </a:xfrm>
          <a:prstGeom prst="rect">
            <a:avLst/>
          </a:prstGeom>
          <a:gradFill rotWithShape="1">
            <a:gsLst>
              <a:gs pos="0">
                <a:srgbClr val="9EEAFF"/>
              </a:gs>
              <a:gs pos="35001">
                <a:srgbClr val="BBEFFF"/>
              </a:gs>
              <a:gs pos="100000">
                <a:srgbClr val="E4F9FF"/>
              </a:gs>
            </a:gsLst>
            <a:lin ang="16200000" scaled="1"/>
          </a:gradFill>
          <a:ln w="9525">
            <a:solidFill>
              <a:srgbClr val="46AAC5"/>
            </a:solidFill>
            <a:miter lim="800000"/>
            <a:headEnd/>
            <a:tailEnd/>
          </a:ln>
          <a:effectLst>
            <a:outerShdw blurRad="40000" dist="20000" dir="5400000" rotWithShape="0">
              <a:srgbClr val="000000">
                <a:alpha val="37999"/>
              </a:srgbClr>
            </a:outerShdw>
          </a:effectLst>
        </p:spPr>
        <p:txBody>
          <a:bodyPr>
            <a:spAutoFit/>
          </a:bodyPr>
          <a:lstStyle/>
          <a:p>
            <a:pPr algn="ctr">
              <a:defRPr/>
            </a:pPr>
            <a:r>
              <a:rPr lang="en-GB" sz="1600" b="1" dirty="0">
                <a:solidFill>
                  <a:schemeClr val="dk1"/>
                </a:solidFill>
                <a:latin typeface="+mn-lt"/>
                <a:ea typeface="+mn-ea"/>
                <a:cs typeface="+mn-cs"/>
              </a:rPr>
              <a:t>Private GIT Repository</a:t>
            </a:r>
          </a:p>
          <a:p>
            <a:pPr algn="ctr">
              <a:defRPr/>
            </a:pPr>
            <a:endParaRPr lang="en-GB" sz="1600" b="1" dirty="0">
              <a:solidFill>
                <a:schemeClr val="dk1"/>
              </a:solidFill>
              <a:latin typeface="+mn-lt"/>
              <a:ea typeface="+mn-ea"/>
              <a:cs typeface="+mn-cs"/>
            </a:endParaRPr>
          </a:p>
          <a:p>
            <a:pPr algn="ctr">
              <a:defRPr/>
            </a:pPr>
            <a:endParaRPr lang="en-GB" sz="1600" b="1" dirty="0">
              <a:solidFill>
                <a:schemeClr val="dk1"/>
              </a:solidFill>
              <a:latin typeface="+mn-lt"/>
              <a:ea typeface="+mn-ea"/>
              <a:cs typeface="+mn-cs"/>
            </a:endParaRPr>
          </a:p>
          <a:p>
            <a:pPr algn="ctr">
              <a:defRPr/>
            </a:pPr>
            <a:endParaRPr lang="en-GB" sz="1600" b="1" dirty="0">
              <a:solidFill>
                <a:schemeClr val="dk1"/>
              </a:solidFill>
              <a:latin typeface="+mn-lt"/>
              <a:ea typeface="+mn-ea"/>
              <a:cs typeface="+mn-cs"/>
            </a:endParaRPr>
          </a:p>
        </p:txBody>
      </p:sp>
      <p:sp>
        <p:nvSpPr>
          <p:cNvPr id="15" name="TextBox 14"/>
          <p:cNvSpPr txBox="1">
            <a:spLocks noChangeArrowheads="1"/>
          </p:cNvSpPr>
          <p:nvPr/>
        </p:nvSpPr>
        <p:spPr bwMode="auto">
          <a:xfrm>
            <a:off x="3975100" y="5229225"/>
            <a:ext cx="4268788" cy="369888"/>
          </a:xfrm>
          <a:prstGeom prst="rect">
            <a:avLst/>
          </a:prstGeom>
          <a:solidFill>
            <a:srgbClr val="9BBB59"/>
          </a:solidFill>
          <a:ln w="38100">
            <a:solidFill>
              <a:schemeClr val="bg1"/>
            </a:solidFill>
            <a:miter lim="800000"/>
            <a:headEnd/>
            <a:tailEnd/>
          </a:ln>
          <a:effectLst>
            <a:outerShdw blurRad="40000" dist="20000" dir="5400000" rotWithShape="0">
              <a:srgbClr val="000000">
                <a:alpha val="37999"/>
              </a:srgbClr>
            </a:outerShdw>
          </a:effectLst>
        </p:spPr>
        <p:txBody>
          <a:bodyPr>
            <a:spAutoFit/>
          </a:bodyPr>
          <a:lstStyle/>
          <a:p>
            <a:pPr algn="ctr">
              <a:defRPr/>
            </a:pPr>
            <a:r>
              <a:rPr lang="en-GB" b="1" dirty="0">
                <a:solidFill>
                  <a:schemeClr val="lt1"/>
                </a:solidFill>
                <a:latin typeface="+mn-lt"/>
                <a:ea typeface="+mn-ea"/>
                <a:cs typeface="+mn-cs"/>
              </a:rPr>
              <a:t>Private </a:t>
            </a:r>
            <a:r>
              <a:rPr lang="en-GB" b="1" dirty="0" err="1">
                <a:solidFill>
                  <a:schemeClr val="lt1"/>
                </a:solidFill>
                <a:latin typeface="+mn-lt"/>
                <a:ea typeface="+mn-ea"/>
                <a:cs typeface="+mn-cs"/>
              </a:rPr>
              <a:t>UoR</a:t>
            </a:r>
            <a:r>
              <a:rPr lang="en-GB" b="1" dirty="0">
                <a:solidFill>
                  <a:schemeClr val="lt1"/>
                </a:solidFill>
                <a:latin typeface="+mn-lt"/>
                <a:ea typeface="+mn-ea"/>
                <a:cs typeface="+mn-cs"/>
              </a:rPr>
              <a:t> Project: COWS WPS</a:t>
            </a:r>
          </a:p>
        </p:txBody>
      </p:sp>
      <p:sp>
        <p:nvSpPr>
          <p:cNvPr id="18" name="Left-Right Arrow 17"/>
          <p:cNvSpPr>
            <a:spLocks noChangeArrowheads="1"/>
          </p:cNvSpPr>
          <p:nvPr/>
        </p:nvSpPr>
        <p:spPr bwMode="auto">
          <a:xfrm>
            <a:off x="2916238" y="2133600"/>
            <a:ext cx="1800225" cy="287338"/>
          </a:xfrm>
          <a:prstGeom prst="leftRightArrow">
            <a:avLst>
              <a:gd name="adj1" fmla="val 50000"/>
              <a:gd name="adj2" fmla="val 50005"/>
            </a:avLst>
          </a:prstGeom>
          <a:solidFill>
            <a:srgbClr val="F79646"/>
          </a:solidFill>
          <a:ln w="38100">
            <a:solidFill>
              <a:schemeClr val="bg1"/>
            </a:solidFill>
            <a:miter lim="800000"/>
            <a:headEnd/>
            <a:tailEnd/>
          </a:ln>
          <a:effectLst>
            <a:outerShdw blurRad="40000" dist="20000" dir="5400000" rotWithShape="0">
              <a:srgbClr val="000000">
                <a:alpha val="37999"/>
              </a:srgbClr>
            </a:outerShdw>
          </a:effectLst>
        </p:spPr>
        <p:txBody>
          <a:bodyPr anchor="ctr"/>
          <a:lstStyle/>
          <a:p>
            <a:pPr algn="ctr">
              <a:defRPr/>
            </a:pPr>
            <a:endParaRPr lang="en-GB">
              <a:solidFill>
                <a:schemeClr val="lt1"/>
              </a:solidFill>
              <a:latin typeface="+mn-lt"/>
              <a:ea typeface="+mn-ea"/>
              <a:cs typeface="+mn-cs"/>
            </a:endParaRPr>
          </a:p>
        </p:txBody>
      </p:sp>
      <p:sp>
        <p:nvSpPr>
          <p:cNvPr id="19" name="Left-Right Arrow 18"/>
          <p:cNvSpPr>
            <a:spLocks noChangeArrowheads="1"/>
          </p:cNvSpPr>
          <p:nvPr/>
        </p:nvSpPr>
        <p:spPr bwMode="auto">
          <a:xfrm rot="-5400000">
            <a:off x="3779838" y="3932237"/>
            <a:ext cx="2305050" cy="288925"/>
          </a:xfrm>
          <a:prstGeom prst="leftRightArrow">
            <a:avLst>
              <a:gd name="adj1" fmla="val 50000"/>
              <a:gd name="adj2" fmla="val 50010"/>
            </a:avLst>
          </a:prstGeom>
          <a:solidFill>
            <a:srgbClr val="F79646"/>
          </a:solidFill>
          <a:ln w="38100">
            <a:solidFill>
              <a:schemeClr val="bg1"/>
            </a:solidFill>
            <a:miter lim="800000"/>
            <a:headEnd/>
            <a:tailEnd/>
          </a:ln>
          <a:effectLst>
            <a:outerShdw blurRad="40000" dist="20000" dir="5400000" rotWithShape="0">
              <a:srgbClr val="000000">
                <a:alpha val="37999"/>
              </a:srgbClr>
            </a:outerShdw>
          </a:effectLst>
        </p:spPr>
        <p:txBody>
          <a:bodyPr anchor="ctr"/>
          <a:lstStyle/>
          <a:p>
            <a:pPr algn="ctr">
              <a:defRPr/>
            </a:pPr>
            <a:endParaRPr lang="en-GB">
              <a:solidFill>
                <a:schemeClr val="lt1"/>
              </a:solidFill>
              <a:latin typeface="+mn-lt"/>
              <a:ea typeface="+mn-ea"/>
              <a:cs typeface="+mn-cs"/>
            </a:endParaRPr>
          </a:p>
        </p:txBody>
      </p:sp>
      <p:sp>
        <p:nvSpPr>
          <p:cNvPr id="20" name="TextBox 19"/>
          <p:cNvSpPr txBox="1">
            <a:spLocks noChangeArrowheads="1"/>
          </p:cNvSpPr>
          <p:nvPr/>
        </p:nvSpPr>
        <p:spPr bwMode="auto">
          <a:xfrm>
            <a:off x="3059113" y="1844675"/>
            <a:ext cx="14414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GB" sz="1600" b="1">
                <a:latin typeface="Arial" charset="0"/>
              </a:rPr>
              <a:t>Push/Pull</a:t>
            </a:r>
          </a:p>
        </p:txBody>
      </p:sp>
      <p:sp>
        <p:nvSpPr>
          <p:cNvPr id="21" name="TextBox 20"/>
          <p:cNvSpPr txBox="1">
            <a:spLocks noChangeArrowheads="1"/>
          </p:cNvSpPr>
          <p:nvPr/>
        </p:nvSpPr>
        <p:spPr bwMode="auto">
          <a:xfrm>
            <a:off x="3779838" y="3789363"/>
            <a:ext cx="14398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GB" sz="1600" b="1">
                <a:latin typeface="Arial" charset="0"/>
              </a:rPr>
              <a:t>Push/</a:t>
            </a:r>
          </a:p>
          <a:p>
            <a:pPr algn="ctr"/>
            <a:r>
              <a:rPr lang="en-GB" sz="1600" b="1">
                <a:latin typeface="Arial" charset="0"/>
              </a:rPr>
              <a:t>Pull</a:t>
            </a:r>
          </a:p>
        </p:txBody>
      </p:sp>
      <p:sp>
        <p:nvSpPr>
          <p:cNvPr id="22" name="Circular Arrow 21"/>
          <p:cNvSpPr>
            <a:spLocks/>
          </p:cNvSpPr>
          <p:nvPr/>
        </p:nvSpPr>
        <p:spPr bwMode="auto">
          <a:xfrm rot="16200000" flipV="1">
            <a:off x="7864475" y="1936750"/>
            <a:ext cx="790575" cy="1184275"/>
          </a:xfrm>
          <a:custGeom>
            <a:avLst/>
            <a:gdLst>
              <a:gd name="T0" fmla="*/ 49411 w 790575"/>
              <a:gd name="T1" fmla="*/ 592138 h 1184275"/>
              <a:gd name="T2" fmla="*/ 318918 w 790575"/>
              <a:gd name="T3" fmla="*/ 62806 h 1184275"/>
              <a:gd name="T4" fmla="*/ 735222 w 790575"/>
              <a:gd name="T5" fmla="*/ 491964 h 1184275"/>
              <a:gd name="T6" fmla="*/ 784398 w 790575"/>
              <a:gd name="T7" fmla="*/ 491964 h 1184275"/>
              <a:gd name="T8" fmla="*/ 691753 w 790575"/>
              <a:gd name="T9" fmla="*/ 592137 h 1184275"/>
              <a:gd name="T10" fmla="*/ 586755 w 790575"/>
              <a:gd name="T11" fmla="*/ 491964 h 1184275"/>
              <a:gd name="T12" fmla="*/ 635969 w 790575"/>
              <a:gd name="T13" fmla="*/ 491964 h 1184275"/>
              <a:gd name="T14" fmla="*/ 311812 w 790575"/>
              <a:gd name="T15" fmla="*/ 174339 h 1184275"/>
              <a:gd name="T16" fmla="*/ 148232 w 790575"/>
              <a:gd name="T17" fmla="*/ 592138 h 1184275"/>
              <a:gd name="T18" fmla="*/ 49411 w 790575"/>
              <a:gd name="T19" fmla="*/ 592138 h 11842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90575" h="1184275">
                <a:moveTo>
                  <a:pt x="49411" y="592138"/>
                </a:moveTo>
                <a:cubicBezTo>
                  <a:pt x="49411" y="338568"/>
                  <a:pt x="161308" y="118794"/>
                  <a:pt x="318918" y="62806"/>
                </a:cubicBezTo>
                <a:cubicBezTo>
                  <a:pt x="510119" y="-5115"/>
                  <a:pt x="699038" y="189638"/>
                  <a:pt x="735222" y="491964"/>
                </a:cubicBezTo>
                <a:lnTo>
                  <a:pt x="784398" y="491964"/>
                </a:lnTo>
                <a:lnTo>
                  <a:pt x="691753" y="592137"/>
                </a:lnTo>
                <a:lnTo>
                  <a:pt x="586755" y="491964"/>
                </a:lnTo>
                <a:lnTo>
                  <a:pt x="635969" y="491964"/>
                </a:lnTo>
                <a:cubicBezTo>
                  <a:pt x="602598" y="233112"/>
                  <a:pt x="450994" y="84563"/>
                  <a:pt x="311812" y="174339"/>
                </a:cubicBezTo>
                <a:cubicBezTo>
                  <a:pt x="213683" y="237635"/>
                  <a:pt x="148232" y="404804"/>
                  <a:pt x="148232" y="592138"/>
                </a:cubicBezTo>
                <a:lnTo>
                  <a:pt x="49411" y="592138"/>
                </a:lnTo>
                <a:close/>
              </a:path>
            </a:pathLst>
          </a:custGeom>
          <a:solidFill>
            <a:schemeClr val="accent2"/>
          </a:solidFill>
          <a:ln w="38100" cap="flat" cmpd="sng">
            <a:solidFill>
              <a:schemeClr val="bg1"/>
            </a:solidFill>
            <a:prstDash val="solid"/>
            <a:round/>
            <a:headEnd/>
            <a:tailEnd/>
          </a:ln>
          <a:effectLst>
            <a:outerShdw blurRad="40000" dist="20000" dir="5400000" rotWithShape="0">
              <a:srgbClr val="000000">
                <a:alpha val="37999"/>
              </a:srgbClr>
            </a:outerShdw>
          </a:effectLst>
        </p:spPr>
        <p:txBody>
          <a:bodyPr anchor="ctr"/>
          <a:lstStyle/>
          <a:p>
            <a:endParaRPr lang="en-US"/>
          </a:p>
        </p:txBody>
      </p:sp>
      <p:sp>
        <p:nvSpPr>
          <p:cNvPr id="23" name="TextBox 22"/>
          <p:cNvSpPr txBox="1">
            <a:spLocks noChangeArrowheads="1"/>
          </p:cNvSpPr>
          <p:nvPr/>
        </p:nvSpPr>
        <p:spPr bwMode="auto">
          <a:xfrm>
            <a:off x="7632700" y="2741613"/>
            <a:ext cx="15478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r"/>
            <a:r>
              <a:rPr lang="en-GB" sz="1600" b="1">
                <a:latin typeface="Arial" charset="0"/>
              </a:rPr>
              <a:t>Fork</a:t>
            </a:r>
          </a:p>
          <a:p>
            <a:pPr algn="r"/>
            <a:r>
              <a:rPr lang="en-GB" sz="1600" b="1">
                <a:latin typeface="Arial" charset="0"/>
              </a:rPr>
              <a:t>Pull-</a:t>
            </a:r>
          </a:p>
          <a:p>
            <a:pPr algn="r"/>
            <a:r>
              <a:rPr lang="en-GB" sz="1600" b="1">
                <a:latin typeface="Arial" charset="0"/>
              </a:rPr>
              <a:t>Request</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0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0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2000"/>
                                        <p:tgtEl>
                                          <p:spTgt spid="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8" grpId="0" animBg="1"/>
      <p:bldP spid="19" grpId="0" animBg="1"/>
      <p:bldP spid="20" grpId="0"/>
      <p:bldP spid="21" grpId="0"/>
      <p:bldP spid="22" grpId="0" animBg="1"/>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GB">
                <a:latin typeface="Calibri" charset="0"/>
              </a:rPr>
              <a:t>Let's get started with GitHub</a:t>
            </a:r>
          </a:p>
        </p:txBody>
      </p:sp>
      <p:sp>
        <p:nvSpPr>
          <p:cNvPr id="18435" name="Content Placeholder 2"/>
          <p:cNvSpPr>
            <a:spLocks noGrp="1"/>
          </p:cNvSpPr>
          <p:nvPr>
            <p:ph idx="1"/>
          </p:nvPr>
        </p:nvSpPr>
        <p:spPr/>
        <p:txBody>
          <a:bodyPr/>
          <a:lstStyle/>
          <a:p>
            <a:r>
              <a:rPr lang="en-GB">
                <a:latin typeface="Calibri" charset="0"/>
              </a:rPr>
              <a:t>Anyone can get a free GitHub account - you'll only need to pay if you want </a:t>
            </a:r>
            <a:r>
              <a:rPr lang="en-GB" i="1">
                <a:latin typeface="Calibri" charset="0"/>
              </a:rPr>
              <a:t>private</a:t>
            </a:r>
            <a:r>
              <a:rPr lang="en-GB">
                <a:latin typeface="Calibri" charset="0"/>
              </a:rPr>
              <a:t> repos</a:t>
            </a:r>
          </a:p>
          <a:p>
            <a:r>
              <a:rPr lang="en-GB">
                <a:latin typeface="Calibri" charset="0"/>
              </a:rPr>
              <a:t>We are going to learn Git and GitHub by using them throughout this course.</a:t>
            </a:r>
          </a:p>
          <a:p>
            <a:r>
              <a:rPr lang="en-GB">
                <a:latin typeface="Calibri" charset="0"/>
              </a:rPr>
              <a:t>Let's get started… </a:t>
            </a:r>
            <a:r>
              <a:rPr lang="en-GB" sz="4400" b="1">
                <a:latin typeface="Calibri" charset="0"/>
                <a:sym typeface="Wingdings" charset="0"/>
              </a:rPr>
              <a:t></a:t>
            </a:r>
            <a:endParaRPr lang="en-GB" b="1">
              <a:latin typeface="Calibri"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GB">
                <a:latin typeface="Calibri" charset="0"/>
              </a:rPr>
              <a:t>Create a GitHub account</a:t>
            </a:r>
          </a:p>
        </p:txBody>
      </p:sp>
      <p:sp>
        <p:nvSpPr>
          <p:cNvPr id="19459" name="Content Placeholder 2"/>
          <p:cNvSpPr>
            <a:spLocks noGrp="1"/>
          </p:cNvSpPr>
          <p:nvPr>
            <p:ph idx="1"/>
          </p:nvPr>
        </p:nvSpPr>
        <p:spPr/>
        <p:txBody>
          <a:bodyPr/>
          <a:lstStyle/>
          <a:p>
            <a:pPr marL="0" indent="0">
              <a:buFont typeface="Arial" charset="0"/>
              <a:buNone/>
            </a:pPr>
            <a:r>
              <a:rPr lang="en-GB">
                <a:latin typeface="Calibri" charset="0"/>
              </a:rPr>
              <a:t>Go to:  </a:t>
            </a:r>
            <a:r>
              <a:rPr lang="en-GB">
                <a:latin typeface="Calibri" charset="0"/>
                <a:hlinkClick r:id="rId2"/>
              </a:rPr>
              <a:t>https://github.com</a:t>
            </a:r>
            <a:r>
              <a:rPr lang="en-GB">
                <a:latin typeface="Calibri" charset="0"/>
              </a:rPr>
              <a:t>  and sign up:</a:t>
            </a:r>
          </a:p>
        </p:txBody>
      </p:sp>
      <p:pic>
        <p:nvPicPr>
          <p:cNvPr id="5" name="Picture 2"/>
          <p:cNvPicPr>
            <a:picLocks noChangeAspect="1" noChangeArrowheads="1"/>
          </p:cNvPicPr>
          <p:nvPr/>
        </p:nvPicPr>
        <p:blipFill rotWithShape="1">
          <a:blip r:embed="rId3"/>
          <a:srcRect l="2249" t="12829" r="1204" b="13030"/>
          <a:stretch/>
        </p:blipFill>
        <p:spPr bwMode="auto">
          <a:xfrm>
            <a:off x="611188" y="2565400"/>
            <a:ext cx="6677025" cy="3640138"/>
          </a:xfrm>
          <a:prstGeom prst="rect">
            <a:avLst/>
          </a:prstGeom>
          <a:ln/>
        </p:spPr>
        <p:style>
          <a:lnRef idx="2">
            <a:schemeClr val="dk1"/>
          </a:lnRef>
          <a:fillRef idx="1">
            <a:schemeClr val="lt1"/>
          </a:fillRef>
          <a:effectRef idx="0">
            <a:schemeClr val="dk1"/>
          </a:effectRef>
          <a:fontRef idx="minor">
            <a:schemeClr val="dk1"/>
          </a:fontRef>
        </p:style>
      </p:pic>
      <p:sp>
        <p:nvSpPr>
          <p:cNvPr id="6" name="Striped Right Arrow 5"/>
          <p:cNvSpPr/>
          <p:nvPr/>
        </p:nvSpPr>
        <p:spPr>
          <a:xfrm rot="10800000">
            <a:off x="7380288" y="3573463"/>
            <a:ext cx="1512887" cy="1800225"/>
          </a:xfrm>
          <a:prstGeom prst="stripedRightArrow">
            <a:avLst/>
          </a:prstGeom>
          <a:gradFill>
            <a:gsLst>
              <a:gs pos="0">
                <a:srgbClr val="92D050"/>
              </a:gs>
              <a:gs pos="50000">
                <a:srgbClr val="66FA66"/>
              </a:gs>
              <a:gs pos="100000">
                <a:srgbClr val="008000"/>
              </a:gs>
            </a:gsLst>
            <a:lin ang="5400000" scaled="0"/>
          </a:gradFill>
          <a:ln w="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457200" y="-26988"/>
            <a:ext cx="8229600" cy="1143001"/>
          </a:xfrm>
        </p:spPr>
        <p:txBody>
          <a:bodyPr/>
          <a:lstStyle/>
          <a:p>
            <a:r>
              <a:rPr lang="en-GB">
                <a:latin typeface="Calibri" charset="0"/>
              </a:rPr>
              <a:t>Authentication</a:t>
            </a:r>
          </a:p>
        </p:txBody>
      </p:sp>
      <p:sp>
        <p:nvSpPr>
          <p:cNvPr id="20483" name="Content Placeholder 2"/>
          <p:cNvSpPr>
            <a:spLocks noGrp="1"/>
          </p:cNvSpPr>
          <p:nvPr>
            <p:ph idx="1"/>
          </p:nvPr>
        </p:nvSpPr>
        <p:spPr>
          <a:xfrm>
            <a:off x="457200" y="1268413"/>
            <a:ext cx="8229600" cy="4525962"/>
          </a:xfrm>
        </p:spPr>
        <p:txBody>
          <a:bodyPr/>
          <a:lstStyle/>
          <a:p>
            <a:pPr marL="0" indent="0">
              <a:buFont typeface="Arial" charset="0"/>
              <a:buNone/>
            </a:pPr>
            <a:r>
              <a:rPr lang="en-GB">
                <a:latin typeface="Calibri" charset="0"/>
              </a:rPr>
              <a:t>You can use either a username/password </a:t>
            </a:r>
            <a:r>
              <a:rPr lang="en-GB" b="1">
                <a:latin typeface="Calibri" charset="0"/>
              </a:rPr>
              <a:t>or</a:t>
            </a:r>
            <a:r>
              <a:rPr lang="en-GB">
                <a:latin typeface="Calibri" charset="0"/>
              </a:rPr>
              <a:t> SSH key authentication. The latter is more secure but many folks use username/password. </a:t>
            </a:r>
          </a:p>
          <a:p>
            <a:pPr marL="0" indent="0">
              <a:buFont typeface="Arial" charset="0"/>
              <a:buNone/>
            </a:pPr>
            <a:endParaRPr lang="en-GB">
              <a:latin typeface="Calibri" charset="0"/>
            </a:endParaRPr>
          </a:p>
          <a:p>
            <a:pPr marL="0" indent="0">
              <a:buFont typeface="Arial" charset="0"/>
              <a:buNone/>
            </a:pPr>
            <a:r>
              <a:rPr lang="en-GB">
                <a:latin typeface="Calibri" charset="0"/>
              </a:rPr>
              <a:t>For this course </a:t>
            </a:r>
            <a:r>
              <a:rPr lang="en-GB" b="1">
                <a:latin typeface="Calibri" charset="0"/>
              </a:rPr>
              <a:t>we will use </a:t>
            </a:r>
            <a:br>
              <a:rPr lang="en-GB" b="1">
                <a:latin typeface="Calibri" charset="0"/>
              </a:rPr>
            </a:br>
            <a:r>
              <a:rPr lang="en-GB" b="1">
                <a:latin typeface="Calibri" charset="0"/>
              </a:rPr>
              <a:t>username/password </a:t>
            </a:r>
            <a:r>
              <a:rPr lang="en-GB">
                <a:latin typeface="Calibri" charset="0"/>
              </a:rPr>
              <a:t>for </a:t>
            </a:r>
            <a:br>
              <a:rPr lang="en-GB">
                <a:latin typeface="Calibri" charset="0"/>
              </a:rPr>
            </a:br>
            <a:r>
              <a:rPr lang="en-GB">
                <a:latin typeface="Calibri" charset="0"/>
              </a:rPr>
              <a:t>simplicity.</a:t>
            </a:r>
          </a:p>
        </p:txBody>
      </p:sp>
      <p:pic>
        <p:nvPicPr>
          <p:cNvPr id="5" name="Picture 2"/>
          <p:cNvPicPr>
            <a:picLocks noChangeAspect="1" noChangeArrowheads="1"/>
          </p:cNvPicPr>
          <p:nvPr/>
        </p:nvPicPr>
        <p:blipFill rotWithShape="1">
          <a:blip r:embed="rId2"/>
          <a:srcRect l="60325" t="30631" r="2873" b="31022"/>
          <a:stretch/>
        </p:blipFill>
        <p:spPr bwMode="auto">
          <a:xfrm>
            <a:off x="5254625" y="3213100"/>
            <a:ext cx="3479800" cy="2574925"/>
          </a:xfrm>
          <a:prstGeom prst="rect">
            <a:avLst/>
          </a:prstGeom>
          <a:ln/>
        </p:spPr>
        <p:style>
          <a:lnRef idx="2">
            <a:schemeClr val="dk1"/>
          </a:lnRef>
          <a:fillRef idx="1">
            <a:schemeClr val="lt1"/>
          </a:fillRef>
          <a:effectRef idx="0">
            <a:schemeClr val="dk1"/>
          </a:effectRef>
          <a:fontRef idx="minor">
            <a:schemeClr val="dk1"/>
          </a:fontRef>
        </p:style>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en-GB">
                <a:latin typeface="Calibri" charset="0"/>
              </a:rPr>
              <a:t>Overview</a:t>
            </a:r>
          </a:p>
        </p:txBody>
      </p:sp>
      <p:sp>
        <p:nvSpPr>
          <p:cNvPr id="3075" name="Content Placeholder 2"/>
          <p:cNvSpPr>
            <a:spLocks noGrp="1"/>
          </p:cNvSpPr>
          <p:nvPr>
            <p:ph idx="1"/>
          </p:nvPr>
        </p:nvSpPr>
        <p:spPr>
          <a:xfrm>
            <a:off x="457200" y="1341438"/>
            <a:ext cx="8229600" cy="4525962"/>
          </a:xfrm>
        </p:spPr>
        <p:txBody>
          <a:bodyPr/>
          <a:lstStyle/>
          <a:p>
            <a:pPr eaLnBrk="1" hangingPunct="1"/>
            <a:endParaRPr lang="en-GB" sz="2800">
              <a:solidFill>
                <a:srgbClr val="000000"/>
              </a:solidFill>
              <a:latin typeface="Calibri" charset="0"/>
            </a:endParaRPr>
          </a:p>
        </p:txBody>
      </p:sp>
      <p:sp>
        <p:nvSpPr>
          <p:cNvPr id="2" name="TextBox 1"/>
          <p:cNvSpPr txBox="1"/>
          <p:nvPr/>
        </p:nvSpPr>
        <p:spPr>
          <a:xfrm>
            <a:off x="468313" y="2205038"/>
            <a:ext cx="8424862" cy="388143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spAutoFit/>
          </a:bodyPr>
          <a:lstStyle/>
          <a:p>
            <a:pPr>
              <a:defRPr/>
            </a:pPr>
            <a:r>
              <a:rPr lang="en-GB" sz="5400" dirty="0"/>
              <a:t>REMINDER SLIDE SET:</a:t>
            </a:r>
          </a:p>
          <a:p>
            <a:pPr>
              <a:defRPr/>
            </a:pPr>
            <a:r>
              <a:rPr lang="en-GB" sz="2800" dirty="0"/>
              <a:t>Remember you can:</a:t>
            </a:r>
          </a:p>
          <a:p>
            <a:pPr marL="342900" indent="-342900">
              <a:buFont typeface="Arial" panose="020B0604020202020204" pitchFamily="34" charset="0"/>
              <a:buChar char="•"/>
              <a:defRPr/>
            </a:pPr>
            <a:r>
              <a:rPr lang="en-GB" sz="2800" dirty="0"/>
              <a:t>Add a file/</a:t>
            </a:r>
            <a:r>
              <a:rPr lang="en-GB" sz="2800" dirty="0" err="1"/>
              <a:t>dir</a:t>
            </a:r>
            <a:endParaRPr lang="en-GB" sz="2800" dirty="0"/>
          </a:p>
          <a:p>
            <a:pPr marL="342900" indent="-342900">
              <a:buFont typeface="Arial" panose="020B0604020202020204" pitchFamily="34" charset="0"/>
              <a:buChar char="•"/>
              <a:defRPr/>
            </a:pPr>
            <a:r>
              <a:rPr lang="en-GB" sz="2800" dirty="0"/>
              <a:t>Commit (to local)</a:t>
            </a:r>
          </a:p>
          <a:p>
            <a:pPr marL="342900" indent="-342900">
              <a:buFont typeface="Arial" panose="020B0604020202020204" pitchFamily="34" charset="0"/>
              <a:buChar char="•"/>
              <a:defRPr/>
            </a:pPr>
            <a:r>
              <a:rPr lang="en-GB" sz="2800" dirty="0"/>
              <a:t>Push (to remote)</a:t>
            </a:r>
          </a:p>
          <a:p>
            <a:pPr marL="342900" indent="-342900">
              <a:buFont typeface="Arial" panose="020B0604020202020204" pitchFamily="34" charset="0"/>
              <a:buChar char="•"/>
              <a:defRPr/>
            </a:pPr>
            <a:r>
              <a:rPr lang="en-GB" sz="2800" dirty="0"/>
              <a:t>Remove a file</a:t>
            </a:r>
          </a:p>
          <a:p>
            <a:pPr marL="342900" indent="-342900">
              <a:buFont typeface="Arial" panose="020B0604020202020204" pitchFamily="34" charset="0"/>
              <a:buChar char="•"/>
              <a:defRPr/>
            </a:pPr>
            <a:r>
              <a:rPr lang="en-GB" sz="2800" dirty="0"/>
              <a:t>Look at a diff</a:t>
            </a:r>
            <a:endParaRPr lang="en-GB" sz="2400" dirty="0"/>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Fork </a:t>
            </a:r>
            <a:endParaRPr lang="en-US" dirty="0"/>
          </a:p>
        </p:txBody>
      </p:sp>
      <p:sp>
        <p:nvSpPr>
          <p:cNvPr id="3" name="Content Placeholder 2"/>
          <p:cNvSpPr>
            <a:spLocks noGrp="1"/>
          </p:cNvSpPr>
          <p:nvPr>
            <p:ph idx="1"/>
          </p:nvPr>
        </p:nvSpPr>
        <p:spPr/>
        <p:txBody>
          <a:bodyPr/>
          <a:lstStyle/>
          <a:p>
            <a:r>
              <a:rPr lang="en-US" dirty="0" smtClean="0"/>
              <a:t>Find </a:t>
            </a:r>
            <a:r>
              <a:rPr lang="en-US" dirty="0" err="1" smtClean="0"/>
              <a:t>ncas-isc</a:t>
            </a:r>
            <a:r>
              <a:rPr lang="en-US" dirty="0" smtClean="0"/>
              <a:t> repository</a:t>
            </a:r>
          </a:p>
          <a:p>
            <a:r>
              <a:rPr lang="en-US" dirty="0" smtClean="0"/>
              <a:t>Click on fork</a:t>
            </a:r>
          </a:p>
          <a:p>
            <a:endParaRPr lang="en-US" dirty="0"/>
          </a:p>
        </p:txBody>
      </p:sp>
      <p:pic>
        <p:nvPicPr>
          <p:cNvPr id="4" name="Picture 3" descr="Screen Shot 2017-02-21 at 11.35.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8266" y="2857500"/>
            <a:ext cx="4629134" cy="3153833"/>
          </a:xfrm>
          <a:prstGeom prst="rect">
            <a:avLst/>
          </a:prstGeom>
        </p:spPr>
      </p:pic>
      <p:sp>
        <p:nvSpPr>
          <p:cNvPr id="5" name="Oval 4"/>
          <p:cNvSpPr/>
          <p:nvPr/>
        </p:nvSpPr>
        <p:spPr>
          <a:xfrm>
            <a:off x="6223000" y="2963333"/>
            <a:ext cx="1545167" cy="112183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597989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GB">
                <a:latin typeface="Calibri" charset="0"/>
              </a:rPr>
              <a:t>Create a repository (1)</a:t>
            </a:r>
          </a:p>
        </p:txBody>
      </p:sp>
      <p:sp>
        <p:nvSpPr>
          <p:cNvPr id="21507" name="Content Placeholder 2"/>
          <p:cNvSpPr>
            <a:spLocks noGrp="1"/>
          </p:cNvSpPr>
          <p:nvPr>
            <p:ph idx="1"/>
          </p:nvPr>
        </p:nvSpPr>
        <p:spPr/>
        <p:txBody>
          <a:bodyPr/>
          <a:lstStyle/>
          <a:p>
            <a:pPr marL="0" indent="0">
              <a:buFont typeface="Arial" charset="0"/>
              <a:buNone/>
            </a:pPr>
            <a:r>
              <a:rPr lang="en-GB">
                <a:latin typeface="Calibri" charset="0"/>
              </a:rPr>
              <a:t>Navigate to "Repositories" and click "New".</a:t>
            </a:r>
          </a:p>
        </p:txBody>
      </p:sp>
      <p:pic>
        <p:nvPicPr>
          <p:cNvPr id="83970" name="Picture 2"/>
          <p:cNvPicPr>
            <a:picLocks noChangeAspect="1" noChangeArrowheads="1"/>
          </p:cNvPicPr>
          <p:nvPr/>
        </p:nvPicPr>
        <p:blipFill rotWithShape="1">
          <a:blip r:embed="rId2"/>
          <a:srcRect l="29836" t="22394" r="10492" b="20941"/>
          <a:stretch/>
        </p:blipFill>
        <p:spPr bwMode="auto">
          <a:xfrm>
            <a:off x="614363" y="2554288"/>
            <a:ext cx="7947025" cy="4587875"/>
          </a:xfrm>
          <a:prstGeom prst="rect">
            <a:avLst/>
          </a:prstGeom>
          <a:ln/>
        </p:spPr>
        <p:style>
          <a:lnRef idx="2">
            <a:schemeClr val="dk1"/>
          </a:lnRef>
          <a:fillRef idx="1">
            <a:schemeClr val="lt1"/>
          </a:fillRef>
          <a:effectRef idx="0">
            <a:schemeClr val="dk1"/>
          </a:effectRef>
          <a:fontRef idx="minor">
            <a:schemeClr val="dk1"/>
          </a:fontRef>
        </p:style>
      </p:pic>
      <p:sp>
        <p:nvSpPr>
          <p:cNvPr id="5" name="Down Arrow 4"/>
          <p:cNvSpPr>
            <a:spLocks noChangeArrowheads="1"/>
          </p:cNvSpPr>
          <p:nvPr/>
        </p:nvSpPr>
        <p:spPr bwMode="auto">
          <a:xfrm rot="10800000">
            <a:off x="2246313" y="3121025"/>
            <a:ext cx="584200" cy="1462088"/>
          </a:xfrm>
          <a:prstGeom prst="downArrow">
            <a:avLst>
              <a:gd name="adj1" fmla="val 50000"/>
              <a:gd name="adj2" fmla="val 49938"/>
            </a:avLst>
          </a:prstGeom>
          <a:gradFill rotWithShape="1">
            <a:gsLst>
              <a:gs pos="0">
                <a:srgbClr val="769535"/>
              </a:gs>
              <a:gs pos="80000">
                <a:srgbClr val="9BC348"/>
              </a:gs>
              <a:gs pos="100000">
                <a:srgbClr val="9CC746"/>
              </a:gs>
            </a:gsLst>
            <a:lin ang="16200000"/>
          </a:gradFill>
          <a:ln w="9525">
            <a:solidFill>
              <a:srgbClr val="98B954"/>
            </a:solidFill>
            <a:miter lim="800000"/>
            <a:headEnd/>
            <a:tailEnd/>
          </a:ln>
          <a:effectLst>
            <a:outerShdw blurRad="40000" dist="23000" dir="5400000" rotWithShape="0">
              <a:srgbClr val="000000">
                <a:alpha val="34999"/>
              </a:srgbClr>
            </a:outerShdw>
          </a:effectLst>
        </p:spPr>
        <p:txBody>
          <a:bodyPr anchor="ctr"/>
          <a:lstStyle/>
          <a:p>
            <a:pPr algn="ctr">
              <a:defRPr/>
            </a:pPr>
            <a:endParaRPr lang="en-GB">
              <a:solidFill>
                <a:schemeClr val="lt1"/>
              </a:solidFill>
              <a:latin typeface="+mn-lt"/>
              <a:ea typeface="+mn-ea"/>
              <a:cs typeface="+mn-cs"/>
            </a:endParaRPr>
          </a:p>
        </p:txBody>
      </p:sp>
      <p:sp>
        <p:nvSpPr>
          <p:cNvPr id="6" name="Down Arrow 5"/>
          <p:cNvSpPr>
            <a:spLocks noChangeArrowheads="1"/>
          </p:cNvSpPr>
          <p:nvPr/>
        </p:nvSpPr>
        <p:spPr bwMode="auto">
          <a:xfrm rot="10800000">
            <a:off x="7712075" y="3852863"/>
            <a:ext cx="582613" cy="1462087"/>
          </a:xfrm>
          <a:prstGeom prst="downArrow">
            <a:avLst>
              <a:gd name="adj1" fmla="val 50000"/>
              <a:gd name="adj2" fmla="val 50074"/>
            </a:avLst>
          </a:prstGeom>
          <a:gradFill rotWithShape="1">
            <a:gsLst>
              <a:gs pos="0">
                <a:srgbClr val="769535"/>
              </a:gs>
              <a:gs pos="80000">
                <a:srgbClr val="9BC348"/>
              </a:gs>
              <a:gs pos="100000">
                <a:srgbClr val="9CC746"/>
              </a:gs>
            </a:gsLst>
            <a:lin ang="16200000"/>
          </a:gradFill>
          <a:ln w="9525">
            <a:solidFill>
              <a:srgbClr val="98B954"/>
            </a:solidFill>
            <a:miter lim="800000"/>
            <a:headEnd/>
            <a:tailEnd/>
          </a:ln>
          <a:effectLst>
            <a:outerShdw blurRad="40000" dist="23000" dir="5400000" rotWithShape="0">
              <a:srgbClr val="000000">
                <a:alpha val="34999"/>
              </a:srgbClr>
            </a:outerShdw>
          </a:effectLst>
        </p:spPr>
        <p:txBody>
          <a:bodyPr anchor="ctr"/>
          <a:lstStyle/>
          <a:p>
            <a:pPr algn="ctr">
              <a:defRPr/>
            </a:pPr>
            <a:endParaRPr lang="en-GB">
              <a:solidFill>
                <a:schemeClr val="lt1"/>
              </a:solidFill>
              <a:latin typeface="+mn-lt"/>
              <a:ea typeface="+mn-ea"/>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GB">
                <a:latin typeface="Calibri" charset="0"/>
              </a:rPr>
              <a:t>Create a repository (2): "keep-safe"</a:t>
            </a:r>
          </a:p>
        </p:txBody>
      </p:sp>
      <p:sp>
        <p:nvSpPr>
          <p:cNvPr id="3" name="Content Placeholder 2"/>
          <p:cNvSpPr>
            <a:spLocks noGrp="1"/>
          </p:cNvSpPr>
          <p:nvPr>
            <p:ph idx="1"/>
          </p:nvPr>
        </p:nvSpPr>
        <p:spPr>
          <a:xfrm>
            <a:off x="315913" y="1552575"/>
            <a:ext cx="8229600" cy="4525963"/>
          </a:xfrm>
        </p:spPr>
        <p:txBody>
          <a:bodyPr/>
          <a:lstStyle/>
          <a:p>
            <a:pPr marL="0" indent="0">
              <a:buFont typeface="Arial" charset="0"/>
              <a:buNone/>
            </a:pPr>
            <a:r>
              <a:rPr lang="en-GB">
                <a:latin typeface="Calibri" charset="0"/>
              </a:rPr>
              <a:t>Select the basic details:</a:t>
            </a:r>
          </a:p>
          <a:p>
            <a:pPr marL="0" indent="0"/>
            <a:r>
              <a:rPr lang="en-GB">
                <a:latin typeface="Calibri" charset="0"/>
              </a:rPr>
              <a:t>Call it "keep-safe"</a:t>
            </a:r>
          </a:p>
          <a:p>
            <a:pPr marL="0" indent="0"/>
            <a:r>
              <a:rPr lang="en-GB">
                <a:latin typeface="Calibri" charset="0"/>
              </a:rPr>
              <a:t>Make it </a:t>
            </a:r>
            <a:br>
              <a:rPr lang="en-GB">
                <a:latin typeface="Calibri" charset="0"/>
              </a:rPr>
            </a:br>
            <a:r>
              <a:rPr lang="en-GB">
                <a:latin typeface="Calibri" charset="0"/>
              </a:rPr>
              <a:t>public</a:t>
            </a:r>
          </a:p>
          <a:p>
            <a:pPr marL="0" indent="0"/>
            <a:r>
              <a:rPr lang="en-GB">
                <a:latin typeface="Calibri" charset="0"/>
              </a:rPr>
              <a:t>Tick "Initialize…</a:t>
            </a:r>
            <a:br>
              <a:rPr lang="en-GB">
                <a:latin typeface="Calibri" charset="0"/>
              </a:rPr>
            </a:br>
            <a:r>
              <a:rPr lang="en-GB">
                <a:latin typeface="Calibri" charset="0"/>
              </a:rPr>
              <a:t>…with a README"</a:t>
            </a:r>
          </a:p>
          <a:p>
            <a:pPr marL="0" indent="0"/>
            <a:r>
              <a:rPr lang="en-GB">
                <a:latin typeface="Calibri" charset="0"/>
              </a:rPr>
              <a:t>Click "Create</a:t>
            </a:r>
            <a:br>
              <a:rPr lang="en-GB">
                <a:latin typeface="Calibri" charset="0"/>
              </a:rPr>
            </a:br>
            <a:r>
              <a:rPr lang="en-GB">
                <a:latin typeface="Calibri" charset="0"/>
              </a:rPr>
              <a:t>repository"</a:t>
            </a:r>
          </a:p>
        </p:txBody>
      </p:sp>
      <p:pic>
        <p:nvPicPr>
          <p:cNvPr id="22532" name="Picture 6"/>
          <p:cNvPicPr>
            <a:picLocks noChangeAspect="1" noChangeArrowheads="1"/>
          </p:cNvPicPr>
          <p:nvPr/>
        </p:nvPicPr>
        <p:blipFill>
          <a:blip r:embed="rId2">
            <a:extLst>
              <a:ext uri="{28A0092B-C50C-407E-A947-70E740481C1C}">
                <a14:useLocalDpi xmlns:a14="http://schemas.microsoft.com/office/drawing/2010/main" val="0"/>
              </a:ext>
            </a:extLst>
          </a:blip>
          <a:srcRect l="19579" t="23607" r="23938"/>
          <a:stretch>
            <a:fillRect/>
          </a:stretch>
        </p:blipFill>
        <p:spPr bwMode="auto">
          <a:xfrm>
            <a:off x="3990975" y="2222500"/>
            <a:ext cx="5089525" cy="42354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457200" y="-26988"/>
            <a:ext cx="8229600" cy="1143001"/>
          </a:xfrm>
        </p:spPr>
        <p:txBody>
          <a:bodyPr/>
          <a:lstStyle/>
          <a:p>
            <a:r>
              <a:rPr lang="en-GB">
                <a:latin typeface="Calibri" charset="0"/>
              </a:rPr>
              <a:t>Copy the </a:t>
            </a:r>
            <a:r>
              <a:rPr lang="en-GB" i="1">
                <a:latin typeface="Calibri" charset="0"/>
              </a:rPr>
              <a:t>clone</a:t>
            </a:r>
            <a:r>
              <a:rPr lang="en-GB">
                <a:latin typeface="Calibri" charset="0"/>
              </a:rPr>
              <a:t> link</a:t>
            </a:r>
          </a:p>
        </p:txBody>
      </p:sp>
      <p:sp>
        <p:nvSpPr>
          <p:cNvPr id="23555" name="Content Placeholder 2"/>
          <p:cNvSpPr>
            <a:spLocks noGrp="1"/>
          </p:cNvSpPr>
          <p:nvPr>
            <p:ph idx="1"/>
          </p:nvPr>
        </p:nvSpPr>
        <p:spPr>
          <a:xfrm>
            <a:off x="457200" y="1298575"/>
            <a:ext cx="8229600" cy="4525963"/>
          </a:xfrm>
        </p:spPr>
        <p:txBody>
          <a:bodyPr/>
          <a:lstStyle/>
          <a:p>
            <a:pPr marL="514350" indent="-514350">
              <a:buFont typeface="Calibri" charset="0"/>
              <a:buAutoNum type="arabicPeriod"/>
            </a:pPr>
            <a:r>
              <a:rPr lang="en-GB">
                <a:latin typeface="Calibri" charset="0"/>
              </a:rPr>
              <a:t>Click "Clone or download " and copy the link.</a:t>
            </a:r>
          </a:p>
          <a:p>
            <a:pPr marL="514350" indent="-514350">
              <a:buFont typeface="Calibri" charset="0"/>
              <a:buAutoNum type="arabicPeriod"/>
            </a:pPr>
            <a:endParaRPr lang="en-GB">
              <a:latin typeface="Calibri" charset="0"/>
            </a:endParaRPr>
          </a:p>
          <a:p>
            <a:pPr marL="514350" indent="-514350">
              <a:buFont typeface="Calibri" charset="0"/>
              <a:buAutoNum type="arabicPeriod"/>
            </a:pPr>
            <a:endParaRPr lang="en-GB">
              <a:latin typeface="Calibri" charset="0"/>
            </a:endParaRPr>
          </a:p>
          <a:p>
            <a:pPr marL="514350" indent="-514350">
              <a:buFont typeface="Calibri" charset="0"/>
              <a:buAutoNum type="arabicPeriod"/>
            </a:pPr>
            <a:endParaRPr lang="en-GB">
              <a:latin typeface="Calibri" charset="0"/>
            </a:endParaRPr>
          </a:p>
          <a:p>
            <a:pPr marL="514350" indent="-514350">
              <a:buFont typeface="Calibri" charset="0"/>
              <a:buAutoNum type="arabicPeriod"/>
            </a:pPr>
            <a:endParaRPr lang="en-GB">
              <a:latin typeface="Calibri" charset="0"/>
            </a:endParaRPr>
          </a:p>
          <a:p>
            <a:pPr marL="514350" indent="-514350">
              <a:buFont typeface="Calibri" charset="0"/>
              <a:buAutoNum type="arabicPeriod"/>
            </a:pPr>
            <a:endParaRPr lang="en-GB">
              <a:latin typeface="Calibri" charset="0"/>
            </a:endParaRPr>
          </a:p>
          <a:p>
            <a:pPr marL="514350" indent="-514350">
              <a:buFont typeface="Calibri" charset="0"/>
              <a:buAutoNum type="arabicPeriod"/>
            </a:pPr>
            <a:r>
              <a:rPr lang="en-GB">
                <a:latin typeface="Calibri" charset="0"/>
              </a:rPr>
              <a:t>Go to your Linux </a:t>
            </a:r>
            <a:br>
              <a:rPr lang="en-GB">
                <a:latin typeface="Calibri" charset="0"/>
              </a:rPr>
            </a:br>
            <a:r>
              <a:rPr lang="en-GB">
                <a:latin typeface="Calibri" charset="0"/>
              </a:rPr>
              <a:t>Terminal.</a:t>
            </a:r>
          </a:p>
        </p:txBody>
      </p:sp>
      <p:pic>
        <p:nvPicPr>
          <p:cNvPr id="22535" name="Picture 7" descr="http://www.comoinstalarlinux.com/wp-content/uploads/centos_6.4_031_comoinstalarlinux.com_.jpg"/>
          <p:cNvPicPr>
            <a:picLocks noChangeAspect="1" noChangeArrowheads="1"/>
          </p:cNvPicPr>
          <p:nvPr/>
        </p:nvPicPr>
        <p:blipFill rotWithShape="1">
          <a:blip r:embed="rId2"/>
          <a:srcRect r="8195" b="16692"/>
          <a:stretch/>
        </p:blipFill>
        <p:spPr bwMode="auto">
          <a:xfrm>
            <a:off x="4535488" y="3641725"/>
            <a:ext cx="4240212" cy="2884488"/>
          </a:xfrm>
          <a:prstGeom prst="rect">
            <a:avLst/>
          </a:prstGeom>
          <a:noFill/>
          <a:ln>
            <a:solidFill>
              <a:schemeClr val="accent3">
                <a:lumMod val="50000"/>
              </a:schemeClr>
            </a:solidFill>
          </a:ln>
          <a:extLst>
            <a:ext uri="{909E8E84-426E-40dd-AFC4-6F175D3DCCD1}">
              <a14:hiddenFill xmlns:a14="http://schemas.microsoft.com/office/drawing/2010/main">
                <a:solidFill>
                  <a:srgbClr val="FFFFFF"/>
                </a:solidFill>
              </a14:hiddenFill>
            </a:ext>
          </a:extLst>
        </p:spPr>
      </p:pic>
      <p:pic>
        <p:nvPicPr>
          <p:cNvPr id="23557" name="Picture 9"/>
          <p:cNvPicPr>
            <a:picLocks noChangeAspect="1" noChangeArrowheads="1"/>
          </p:cNvPicPr>
          <p:nvPr/>
        </p:nvPicPr>
        <p:blipFill>
          <a:blip r:embed="rId3">
            <a:extLst>
              <a:ext uri="{28A0092B-C50C-407E-A947-70E740481C1C}">
                <a14:useLocalDpi xmlns:a14="http://schemas.microsoft.com/office/drawing/2010/main" val="0"/>
              </a:ext>
            </a:extLst>
          </a:blip>
          <a:srcRect l="55545" t="50000" r="7375" b="22105"/>
          <a:stretch>
            <a:fillRect/>
          </a:stretch>
        </p:blipFill>
        <p:spPr bwMode="auto">
          <a:xfrm>
            <a:off x="623888" y="1912938"/>
            <a:ext cx="5651500" cy="261461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8" name="Down Arrow 7"/>
          <p:cNvSpPr>
            <a:spLocks noChangeArrowheads="1"/>
          </p:cNvSpPr>
          <p:nvPr/>
        </p:nvSpPr>
        <p:spPr bwMode="auto">
          <a:xfrm rot="5400000">
            <a:off x="5945188" y="2619375"/>
            <a:ext cx="582612" cy="1462088"/>
          </a:xfrm>
          <a:prstGeom prst="downArrow">
            <a:avLst>
              <a:gd name="adj1" fmla="val 50000"/>
              <a:gd name="adj2" fmla="val 50075"/>
            </a:avLst>
          </a:prstGeom>
          <a:gradFill rotWithShape="1">
            <a:gsLst>
              <a:gs pos="0">
                <a:srgbClr val="769535"/>
              </a:gs>
              <a:gs pos="80000">
                <a:srgbClr val="9BC348"/>
              </a:gs>
              <a:gs pos="100000">
                <a:srgbClr val="9CC746"/>
              </a:gs>
            </a:gsLst>
            <a:lin ang="16200000"/>
          </a:gradFill>
          <a:ln w="9525">
            <a:solidFill>
              <a:srgbClr val="98B954"/>
            </a:solidFill>
            <a:miter lim="800000"/>
            <a:headEnd/>
            <a:tailEnd/>
          </a:ln>
          <a:effectLst>
            <a:outerShdw blurRad="40000" dist="23000" dir="5400000" rotWithShape="0">
              <a:srgbClr val="000000">
                <a:alpha val="34999"/>
              </a:srgbClr>
            </a:outerShdw>
          </a:effectLst>
        </p:spPr>
        <p:txBody>
          <a:bodyPr anchor="ctr"/>
          <a:lstStyle/>
          <a:p>
            <a:pPr algn="ctr">
              <a:defRPr/>
            </a:pPr>
            <a:endParaRPr lang="en-GB">
              <a:solidFill>
                <a:schemeClr val="lt1"/>
              </a:solidFill>
              <a:latin typeface="+mn-lt"/>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457200" y="-26988"/>
            <a:ext cx="8229600" cy="1143001"/>
          </a:xfrm>
        </p:spPr>
        <p:txBody>
          <a:bodyPr/>
          <a:lstStyle/>
          <a:p>
            <a:r>
              <a:rPr lang="en-GB">
                <a:latin typeface="Calibri" charset="0"/>
              </a:rPr>
              <a:t>Copy the </a:t>
            </a:r>
            <a:r>
              <a:rPr lang="en-GB" i="1">
                <a:latin typeface="Calibri" charset="0"/>
              </a:rPr>
              <a:t>clone</a:t>
            </a:r>
            <a:r>
              <a:rPr lang="en-GB">
                <a:latin typeface="Calibri" charset="0"/>
              </a:rPr>
              <a:t> link</a:t>
            </a:r>
          </a:p>
        </p:txBody>
      </p:sp>
      <p:sp>
        <p:nvSpPr>
          <p:cNvPr id="24579" name="Content Placeholder 2"/>
          <p:cNvSpPr>
            <a:spLocks noGrp="1"/>
          </p:cNvSpPr>
          <p:nvPr>
            <p:ph idx="1"/>
          </p:nvPr>
        </p:nvSpPr>
        <p:spPr>
          <a:xfrm>
            <a:off x="457200" y="1298575"/>
            <a:ext cx="8229600" cy="4525963"/>
          </a:xfrm>
        </p:spPr>
        <p:txBody>
          <a:bodyPr/>
          <a:lstStyle/>
          <a:p>
            <a:pPr marL="514350" indent="-514350">
              <a:buFont typeface="Calibri" charset="0"/>
              <a:buAutoNum type="arabicPeriod" startAt="3"/>
            </a:pPr>
            <a:r>
              <a:rPr lang="en-GB">
                <a:latin typeface="Calibri" charset="0"/>
              </a:rPr>
              <a:t>Make sure you are in your home directory:</a:t>
            </a:r>
          </a:p>
          <a:p>
            <a:pPr marL="514350" indent="-514350">
              <a:buFont typeface="Calibri" charset="0"/>
              <a:buAutoNum type="arabicPeriod" startAt="4"/>
            </a:pPr>
            <a:r>
              <a:rPr lang="en-GB">
                <a:latin typeface="Calibri" charset="0"/>
              </a:rPr>
              <a:t>Write the git clone command and add the URL to the repository (which is different for each user):</a:t>
            </a:r>
          </a:p>
        </p:txBody>
      </p:sp>
      <p:sp>
        <p:nvSpPr>
          <p:cNvPr id="4" name="TextBox 3"/>
          <p:cNvSpPr txBox="1">
            <a:spLocks noChangeArrowheads="1"/>
          </p:cNvSpPr>
          <p:nvPr/>
        </p:nvSpPr>
        <p:spPr bwMode="auto">
          <a:xfrm>
            <a:off x="420688" y="4033838"/>
            <a:ext cx="8407400" cy="1631950"/>
          </a:xfrm>
          <a:prstGeom prst="rect">
            <a:avLst/>
          </a:prstGeom>
          <a:solidFill>
            <a:schemeClr val="tx1"/>
          </a:solidFill>
          <a:ln w="38100">
            <a:solidFill>
              <a:schemeClr val="bg1"/>
            </a:solidFill>
            <a:miter lim="800000"/>
            <a:headEnd/>
            <a:tailEnd/>
          </a:ln>
          <a:effectLst>
            <a:outerShdw blurRad="40000" dist="20000" dir="5400000" rotWithShape="0">
              <a:srgbClr val="000000">
                <a:alpha val="37999"/>
              </a:srgbClr>
            </a:outerShdw>
          </a:effectLst>
        </p:spPr>
        <p:txBody>
          <a:bodyPr>
            <a:spAutoFit/>
          </a:bodyPr>
          <a:lstStyle/>
          <a:p>
            <a:pPr>
              <a:defRPr/>
            </a:pPr>
            <a:endParaRPr lang="en-GB" sz="2000" dirty="0">
              <a:solidFill>
                <a:schemeClr val="lt1"/>
              </a:solidFill>
              <a:latin typeface="Courier New" panose="02070309020205020404" pitchFamily="49" charset="0"/>
              <a:ea typeface="+mn-ea"/>
              <a:cs typeface="Courier New" panose="02070309020205020404" pitchFamily="49" charset="0"/>
            </a:endParaRPr>
          </a:p>
          <a:p>
            <a:pPr>
              <a:defRPr/>
            </a:pPr>
            <a:r>
              <a:rPr lang="en-GB" sz="2000" dirty="0">
                <a:solidFill>
                  <a:schemeClr val="lt1"/>
                </a:solidFill>
                <a:latin typeface="Courier New" panose="02070309020205020404" pitchFamily="49" charset="0"/>
                <a:ea typeface="+mn-ea"/>
                <a:cs typeface="Courier New" panose="02070309020205020404" pitchFamily="49" charset="0"/>
              </a:rPr>
              <a:t>$ cd $HOME</a:t>
            </a:r>
          </a:p>
          <a:p>
            <a:pPr>
              <a:defRPr/>
            </a:pPr>
            <a:r>
              <a:rPr lang="en-GB" sz="2000" dirty="0">
                <a:solidFill>
                  <a:schemeClr val="lt1"/>
                </a:solidFill>
                <a:latin typeface="Courier New" panose="02070309020205020404" pitchFamily="49" charset="0"/>
                <a:ea typeface="+mn-ea"/>
                <a:cs typeface="Courier New" panose="02070309020205020404" pitchFamily="49" charset="0"/>
              </a:rPr>
              <a:t>$ git clone </a:t>
            </a:r>
            <a:br>
              <a:rPr lang="en-GB" sz="2000" dirty="0">
                <a:solidFill>
                  <a:schemeClr val="lt1"/>
                </a:solidFill>
                <a:latin typeface="Courier New" panose="02070309020205020404" pitchFamily="49" charset="0"/>
                <a:ea typeface="+mn-ea"/>
                <a:cs typeface="Courier New" panose="02070309020205020404" pitchFamily="49" charset="0"/>
              </a:rPr>
            </a:br>
            <a:r>
              <a:rPr lang="en-GB" sz="2000" dirty="0">
                <a:solidFill>
                  <a:schemeClr val="lt1"/>
                </a:solidFill>
                <a:latin typeface="Courier New" panose="02070309020205020404" pitchFamily="49" charset="0"/>
                <a:ea typeface="+mn-ea"/>
                <a:cs typeface="Courier New" panose="02070309020205020404" pitchFamily="49" charset="0"/>
              </a:rPr>
              <a:t>  https://agstephens@github.com/agstephens/keep-safe</a:t>
            </a:r>
          </a:p>
          <a:p>
            <a:pPr>
              <a:defRPr/>
            </a:pPr>
            <a:endParaRPr lang="en-GB" sz="2000" dirty="0">
              <a:solidFill>
                <a:schemeClr val="lt1"/>
              </a:solidFill>
              <a:latin typeface="Courier New" panose="02070309020205020404" pitchFamily="49" charset="0"/>
              <a:ea typeface="+mn-ea"/>
              <a:cs typeface="Courier New" panose="02070309020205020404" pitchFamily="49"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a:spLocks noChangeArrowheads="1"/>
          </p:cNvSpPr>
          <p:nvPr/>
        </p:nvSpPr>
        <p:spPr bwMode="auto">
          <a:xfrm>
            <a:off x="1104900" y="5746750"/>
            <a:ext cx="3816350" cy="503238"/>
          </a:xfrm>
          <a:prstGeom prst="roundRect">
            <a:avLst>
              <a:gd name="adj" fmla="val 16667"/>
            </a:avLst>
          </a:prstGeom>
          <a:solidFill>
            <a:schemeClr val="tx1"/>
          </a:solidFill>
          <a:ln w="38100">
            <a:solidFill>
              <a:schemeClr val="bg1"/>
            </a:solidFill>
            <a:round/>
            <a:headEnd/>
            <a:tailEnd/>
          </a:ln>
          <a:effectLst>
            <a:outerShdw blurRad="40000" dist="20000" dir="5400000" rotWithShape="0">
              <a:srgbClr val="000000">
                <a:alpha val="37999"/>
              </a:srgbClr>
            </a:outerShdw>
          </a:effectLst>
        </p:spPr>
        <p:txBody>
          <a:bodyPr anchor="ctr"/>
          <a:lstStyle/>
          <a:p>
            <a:pPr algn="ctr">
              <a:defRPr/>
            </a:pPr>
            <a:endParaRPr lang="en-GB">
              <a:solidFill>
                <a:schemeClr val="lt1"/>
              </a:solidFill>
              <a:latin typeface="+mn-lt"/>
              <a:ea typeface="+mn-ea"/>
              <a:cs typeface="+mn-cs"/>
            </a:endParaRPr>
          </a:p>
        </p:txBody>
      </p:sp>
      <p:sp>
        <p:nvSpPr>
          <p:cNvPr id="6" name="Rounded Rectangle 5"/>
          <p:cNvSpPr>
            <a:spLocks noChangeArrowheads="1"/>
          </p:cNvSpPr>
          <p:nvPr/>
        </p:nvSpPr>
        <p:spPr bwMode="auto">
          <a:xfrm>
            <a:off x="1104900" y="2644775"/>
            <a:ext cx="6592888" cy="504825"/>
          </a:xfrm>
          <a:prstGeom prst="roundRect">
            <a:avLst>
              <a:gd name="adj" fmla="val 16667"/>
            </a:avLst>
          </a:prstGeom>
          <a:solidFill>
            <a:schemeClr val="tx1"/>
          </a:solidFill>
          <a:ln w="38100">
            <a:solidFill>
              <a:schemeClr val="bg1"/>
            </a:solidFill>
            <a:round/>
            <a:headEnd/>
            <a:tailEnd/>
          </a:ln>
          <a:effectLst>
            <a:outerShdw blurRad="40000" dist="20000" dir="5400000" rotWithShape="0">
              <a:srgbClr val="000000">
                <a:alpha val="37999"/>
              </a:srgbClr>
            </a:outerShdw>
          </a:effectLst>
        </p:spPr>
        <p:txBody>
          <a:bodyPr anchor="ctr"/>
          <a:lstStyle/>
          <a:p>
            <a:pPr algn="ctr">
              <a:defRPr/>
            </a:pPr>
            <a:endParaRPr lang="en-GB">
              <a:solidFill>
                <a:schemeClr val="lt1"/>
              </a:solidFill>
              <a:latin typeface="+mn-lt"/>
              <a:ea typeface="+mn-ea"/>
              <a:cs typeface="+mn-cs"/>
            </a:endParaRPr>
          </a:p>
        </p:txBody>
      </p:sp>
      <p:sp>
        <p:nvSpPr>
          <p:cNvPr id="7" name="Rounded Rectangle 6"/>
          <p:cNvSpPr>
            <a:spLocks noChangeArrowheads="1"/>
          </p:cNvSpPr>
          <p:nvPr/>
        </p:nvSpPr>
        <p:spPr bwMode="auto">
          <a:xfrm>
            <a:off x="1104900" y="3644900"/>
            <a:ext cx="6592888" cy="503238"/>
          </a:xfrm>
          <a:prstGeom prst="roundRect">
            <a:avLst>
              <a:gd name="adj" fmla="val 16667"/>
            </a:avLst>
          </a:prstGeom>
          <a:solidFill>
            <a:schemeClr val="tx1"/>
          </a:solidFill>
          <a:ln w="38100">
            <a:solidFill>
              <a:schemeClr val="bg1"/>
            </a:solidFill>
            <a:round/>
            <a:headEnd/>
            <a:tailEnd/>
          </a:ln>
          <a:effectLst>
            <a:outerShdw blurRad="40000" dist="20000" dir="5400000" rotWithShape="0">
              <a:srgbClr val="000000">
                <a:alpha val="37999"/>
              </a:srgbClr>
            </a:outerShdw>
          </a:effectLst>
        </p:spPr>
        <p:txBody>
          <a:bodyPr anchor="ctr"/>
          <a:lstStyle/>
          <a:p>
            <a:pPr algn="ctr">
              <a:defRPr/>
            </a:pPr>
            <a:endParaRPr lang="en-GB">
              <a:solidFill>
                <a:schemeClr val="lt1"/>
              </a:solidFill>
              <a:latin typeface="+mn-lt"/>
              <a:ea typeface="+mn-ea"/>
              <a:cs typeface="+mn-cs"/>
            </a:endParaRPr>
          </a:p>
        </p:txBody>
      </p:sp>
      <p:sp>
        <p:nvSpPr>
          <p:cNvPr id="8" name="Rounded Rectangle 7"/>
          <p:cNvSpPr>
            <a:spLocks noChangeArrowheads="1"/>
          </p:cNvSpPr>
          <p:nvPr/>
        </p:nvSpPr>
        <p:spPr bwMode="auto">
          <a:xfrm>
            <a:off x="1104900" y="4711700"/>
            <a:ext cx="6592888" cy="503238"/>
          </a:xfrm>
          <a:prstGeom prst="roundRect">
            <a:avLst>
              <a:gd name="adj" fmla="val 16667"/>
            </a:avLst>
          </a:prstGeom>
          <a:solidFill>
            <a:schemeClr val="tx1"/>
          </a:solidFill>
          <a:ln w="38100">
            <a:solidFill>
              <a:schemeClr val="bg1"/>
            </a:solidFill>
            <a:round/>
            <a:headEnd/>
            <a:tailEnd/>
          </a:ln>
          <a:effectLst>
            <a:outerShdw blurRad="40000" dist="20000" dir="5400000" rotWithShape="0">
              <a:srgbClr val="000000">
                <a:alpha val="37999"/>
              </a:srgbClr>
            </a:outerShdw>
          </a:effectLst>
        </p:spPr>
        <p:txBody>
          <a:bodyPr anchor="ctr"/>
          <a:lstStyle/>
          <a:p>
            <a:pPr algn="ctr">
              <a:defRPr/>
            </a:pPr>
            <a:endParaRPr lang="en-GB">
              <a:solidFill>
                <a:schemeClr val="lt1"/>
              </a:solidFill>
              <a:latin typeface="+mn-lt"/>
              <a:ea typeface="+mn-ea"/>
              <a:cs typeface="+mn-cs"/>
            </a:endParaRPr>
          </a:p>
        </p:txBody>
      </p:sp>
      <p:sp>
        <p:nvSpPr>
          <p:cNvPr id="5" name="Rounded Rectangle 4"/>
          <p:cNvSpPr>
            <a:spLocks noChangeArrowheads="1"/>
          </p:cNvSpPr>
          <p:nvPr/>
        </p:nvSpPr>
        <p:spPr bwMode="auto">
          <a:xfrm>
            <a:off x="1104900" y="1619250"/>
            <a:ext cx="3816350" cy="504825"/>
          </a:xfrm>
          <a:prstGeom prst="roundRect">
            <a:avLst>
              <a:gd name="adj" fmla="val 16667"/>
            </a:avLst>
          </a:prstGeom>
          <a:solidFill>
            <a:schemeClr val="tx1"/>
          </a:solidFill>
          <a:ln w="38100">
            <a:solidFill>
              <a:schemeClr val="bg1"/>
            </a:solidFill>
            <a:round/>
            <a:headEnd/>
            <a:tailEnd/>
          </a:ln>
          <a:effectLst>
            <a:outerShdw blurRad="40000" dist="20000" dir="5400000" rotWithShape="0">
              <a:srgbClr val="000000">
                <a:alpha val="37999"/>
              </a:srgbClr>
            </a:outerShdw>
          </a:effectLst>
        </p:spPr>
        <p:txBody>
          <a:bodyPr anchor="ctr"/>
          <a:lstStyle/>
          <a:p>
            <a:pPr algn="ctr">
              <a:defRPr/>
            </a:pPr>
            <a:endParaRPr lang="en-GB">
              <a:solidFill>
                <a:schemeClr val="lt1"/>
              </a:solidFill>
              <a:latin typeface="+mn-lt"/>
              <a:ea typeface="+mn-ea"/>
              <a:cs typeface="+mn-cs"/>
            </a:endParaRPr>
          </a:p>
        </p:txBody>
      </p:sp>
      <p:sp>
        <p:nvSpPr>
          <p:cNvPr id="25607" name="Title 1"/>
          <p:cNvSpPr>
            <a:spLocks noGrp="1"/>
          </p:cNvSpPr>
          <p:nvPr>
            <p:ph type="title"/>
          </p:nvPr>
        </p:nvSpPr>
        <p:spPr>
          <a:xfrm>
            <a:off x="520700" y="0"/>
            <a:ext cx="8229600" cy="1143000"/>
          </a:xfrm>
        </p:spPr>
        <p:txBody>
          <a:bodyPr/>
          <a:lstStyle/>
          <a:p>
            <a:r>
              <a:rPr lang="en-GB">
                <a:latin typeface="Calibri" charset="0"/>
              </a:rPr>
              <a:t>Add a file to your local repo</a:t>
            </a:r>
          </a:p>
        </p:txBody>
      </p:sp>
      <p:sp>
        <p:nvSpPr>
          <p:cNvPr id="25608" name="Content Placeholder 2"/>
          <p:cNvSpPr>
            <a:spLocks noGrp="1"/>
          </p:cNvSpPr>
          <p:nvPr>
            <p:ph idx="1"/>
          </p:nvPr>
        </p:nvSpPr>
        <p:spPr>
          <a:xfrm>
            <a:off x="457200" y="1089025"/>
            <a:ext cx="8229600" cy="5391150"/>
          </a:xfrm>
        </p:spPr>
        <p:txBody>
          <a:bodyPr/>
          <a:lstStyle/>
          <a:p>
            <a:pPr marL="0" indent="0">
              <a:buFont typeface="Arial" charset="0"/>
              <a:buNone/>
            </a:pPr>
            <a:r>
              <a:rPr lang="en-GB">
                <a:latin typeface="Calibri" charset="0"/>
              </a:rPr>
              <a:t>1. Enter the repository directory:</a:t>
            </a:r>
          </a:p>
          <a:p>
            <a:pPr marL="0" indent="0">
              <a:buFont typeface="Arial" charset="0"/>
              <a:buNone/>
            </a:pPr>
            <a:r>
              <a:rPr lang="en-GB" sz="2400">
                <a:solidFill>
                  <a:schemeClr val="bg1"/>
                </a:solidFill>
                <a:latin typeface="Courier New" charset="0"/>
                <a:cs typeface="Courier New" charset="0"/>
              </a:rPr>
              <a:t>	$ cd keep-safe</a:t>
            </a:r>
          </a:p>
          <a:p>
            <a:pPr marL="0" indent="0">
              <a:buFont typeface="Arial" charset="0"/>
              <a:buNone/>
            </a:pPr>
            <a:r>
              <a:rPr lang="en-GB">
                <a:latin typeface="Calibri" charset="0"/>
              </a:rPr>
              <a:t>2. Create a new file:</a:t>
            </a:r>
          </a:p>
          <a:p>
            <a:pPr marL="0" indent="0">
              <a:buFont typeface="Arial" charset="0"/>
              <a:buNone/>
            </a:pPr>
            <a:r>
              <a:rPr lang="en-GB" sz="2400">
                <a:solidFill>
                  <a:schemeClr val="bg1"/>
                </a:solidFill>
                <a:latin typeface="Courier New" charset="0"/>
                <a:cs typeface="Courier New" charset="0"/>
              </a:rPr>
              <a:t>	$ echo "hello world" &gt; hello.txt</a:t>
            </a:r>
          </a:p>
          <a:p>
            <a:pPr marL="0" indent="0">
              <a:buFont typeface="Arial" charset="0"/>
              <a:buNone/>
            </a:pPr>
            <a:r>
              <a:rPr lang="en-GB">
                <a:latin typeface="Calibri" charset="0"/>
              </a:rPr>
              <a:t>3. Tell Git about the file:</a:t>
            </a:r>
          </a:p>
          <a:p>
            <a:pPr marL="0" indent="0">
              <a:buFont typeface="Arial" charset="0"/>
              <a:buNone/>
            </a:pPr>
            <a:r>
              <a:rPr lang="en-GB" sz="2400">
                <a:solidFill>
                  <a:schemeClr val="bg1"/>
                </a:solidFill>
                <a:latin typeface="Courier New" charset="0"/>
                <a:cs typeface="Courier New" charset="0"/>
              </a:rPr>
              <a:t>	$ git add hello.txt</a:t>
            </a:r>
          </a:p>
          <a:p>
            <a:pPr marL="0" indent="0">
              <a:buFont typeface="Arial" charset="0"/>
              <a:buNone/>
            </a:pPr>
            <a:r>
              <a:rPr lang="en-GB">
                <a:latin typeface="Calibri" charset="0"/>
              </a:rPr>
              <a:t>4. Commit the file to the local Git repository:</a:t>
            </a:r>
          </a:p>
          <a:p>
            <a:pPr marL="0" indent="0">
              <a:buFont typeface="Arial" charset="0"/>
              <a:buNone/>
            </a:pPr>
            <a:r>
              <a:rPr lang="en-GB" sz="2400">
                <a:solidFill>
                  <a:schemeClr val="bg1"/>
                </a:solidFill>
                <a:latin typeface="Courier New" charset="0"/>
                <a:cs typeface="Courier New" charset="0"/>
              </a:rPr>
              <a:t>	$ git commit -m "added hello"</a:t>
            </a:r>
          </a:p>
          <a:p>
            <a:pPr marL="0" indent="0">
              <a:buFont typeface="Arial" charset="0"/>
              <a:buNone/>
            </a:pPr>
            <a:r>
              <a:rPr lang="en-GB">
                <a:latin typeface="Calibri" charset="0"/>
              </a:rPr>
              <a:t>5. Push any updates to the remote GitHub repo:</a:t>
            </a:r>
          </a:p>
          <a:p>
            <a:pPr marL="400050" lvl="1" indent="0">
              <a:buFont typeface="Arial" charset="0"/>
              <a:buNone/>
            </a:pPr>
            <a:r>
              <a:rPr lang="en-GB" sz="2000">
                <a:solidFill>
                  <a:schemeClr val="bg1"/>
                </a:solidFill>
                <a:latin typeface="Courier New" charset="0"/>
                <a:cs typeface="Courier New" charset="0"/>
              </a:rPr>
              <a:t>$  </a:t>
            </a:r>
            <a:r>
              <a:rPr lang="en-GB" sz="2400">
                <a:solidFill>
                  <a:schemeClr val="bg1"/>
                </a:solidFill>
                <a:latin typeface="Courier New" charset="0"/>
                <a:cs typeface="Courier New" charset="0"/>
              </a:rPr>
              <a:t>$ git push</a:t>
            </a:r>
            <a:endParaRPr lang="en-GB" sz="2000">
              <a:solidFill>
                <a:schemeClr val="bg1"/>
              </a:solidFill>
              <a:latin typeface="Courier New" charset="0"/>
              <a:cs typeface="Courier New" charset="0"/>
            </a:endParaRPr>
          </a:p>
          <a:p>
            <a:pPr marL="0" indent="0">
              <a:buFont typeface="Arial" charset="0"/>
              <a:buNone/>
            </a:pPr>
            <a:r>
              <a:rPr lang="en-GB">
                <a:latin typeface="Calibri" charset="0"/>
              </a:rPr>
              <a:t/>
            </a:r>
            <a:br>
              <a:rPr lang="en-GB">
                <a:latin typeface="Calibri" charset="0"/>
              </a:rPr>
            </a:br>
            <a:endParaRPr lang="en-GB">
              <a:latin typeface="Calibri"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a:xfrm>
            <a:off x="457200" y="42863"/>
            <a:ext cx="8229600" cy="1143000"/>
          </a:xfrm>
        </p:spPr>
        <p:txBody>
          <a:bodyPr/>
          <a:lstStyle/>
          <a:p>
            <a:r>
              <a:rPr lang="en-GB">
                <a:latin typeface="Calibri" charset="0"/>
              </a:rPr>
              <a:t>So, what just happened?</a:t>
            </a:r>
          </a:p>
        </p:txBody>
      </p:sp>
      <p:sp>
        <p:nvSpPr>
          <p:cNvPr id="26627" name="Content Placeholder 2"/>
          <p:cNvSpPr>
            <a:spLocks noGrp="1"/>
          </p:cNvSpPr>
          <p:nvPr>
            <p:ph idx="1"/>
          </p:nvPr>
        </p:nvSpPr>
        <p:spPr>
          <a:xfrm>
            <a:off x="225425" y="1081088"/>
            <a:ext cx="6092825" cy="4525962"/>
          </a:xfrm>
        </p:spPr>
        <p:txBody>
          <a:bodyPr/>
          <a:lstStyle/>
          <a:p>
            <a:r>
              <a:rPr lang="en-GB">
                <a:latin typeface="Calibri" charset="0"/>
              </a:rPr>
              <a:t>We </a:t>
            </a:r>
            <a:r>
              <a:rPr lang="en-GB" i="1">
                <a:latin typeface="Calibri" charset="0"/>
              </a:rPr>
              <a:t>cloned</a:t>
            </a:r>
            <a:r>
              <a:rPr lang="en-GB">
                <a:latin typeface="Calibri" charset="0"/>
              </a:rPr>
              <a:t> the remote repository to our file system. </a:t>
            </a:r>
          </a:p>
          <a:p>
            <a:pPr lvl="1"/>
            <a:r>
              <a:rPr lang="en-GB">
                <a:latin typeface="Calibri" charset="0"/>
              </a:rPr>
              <a:t>Now there are two identical copies of one repo.</a:t>
            </a:r>
          </a:p>
          <a:p>
            <a:r>
              <a:rPr lang="en-GB">
                <a:latin typeface="Calibri" charset="0"/>
              </a:rPr>
              <a:t>We </a:t>
            </a:r>
            <a:r>
              <a:rPr lang="en-GB" i="1">
                <a:latin typeface="Calibri" charset="0"/>
              </a:rPr>
              <a:t>created</a:t>
            </a:r>
            <a:r>
              <a:rPr lang="en-GB">
                <a:latin typeface="Calibri" charset="0"/>
              </a:rPr>
              <a:t> a new text file.</a:t>
            </a:r>
          </a:p>
          <a:p>
            <a:r>
              <a:rPr lang="en-GB">
                <a:latin typeface="Calibri" charset="0"/>
              </a:rPr>
              <a:t>We </a:t>
            </a:r>
            <a:r>
              <a:rPr lang="en-GB" i="1">
                <a:latin typeface="Calibri" charset="0"/>
              </a:rPr>
              <a:t>added</a:t>
            </a:r>
            <a:r>
              <a:rPr lang="en-GB">
                <a:latin typeface="Calibri" charset="0"/>
              </a:rPr>
              <a:t> and </a:t>
            </a:r>
            <a:r>
              <a:rPr lang="en-GB" i="1">
                <a:latin typeface="Calibri" charset="0"/>
              </a:rPr>
              <a:t>committed</a:t>
            </a:r>
            <a:r>
              <a:rPr lang="en-GB">
                <a:latin typeface="Calibri" charset="0"/>
              </a:rPr>
              <a:t> that new file to the local version of the repo.</a:t>
            </a:r>
          </a:p>
          <a:p>
            <a:r>
              <a:rPr lang="en-GB">
                <a:latin typeface="Calibri" charset="0"/>
              </a:rPr>
              <a:t>We used </a:t>
            </a:r>
            <a:r>
              <a:rPr lang="en-GB" i="1">
                <a:latin typeface="Calibri" charset="0"/>
              </a:rPr>
              <a:t>push</a:t>
            </a:r>
            <a:r>
              <a:rPr lang="en-GB">
                <a:latin typeface="Calibri" charset="0"/>
              </a:rPr>
              <a:t> to update the remote repo.</a:t>
            </a:r>
          </a:p>
        </p:txBody>
      </p:sp>
      <p:sp>
        <p:nvSpPr>
          <p:cNvPr id="5" name="TextBox 4"/>
          <p:cNvSpPr txBox="1">
            <a:spLocks noChangeArrowheads="1"/>
          </p:cNvSpPr>
          <p:nvPr/>
        </p:nvSpPr>
        <p:spPr bwMode="auto">
          <a:xfrm>
            <a:off x="6523038" y="1065213"/>
            <a:ext cx="1216025" cy="5145087"/>
          </a:xfrm>
          <a:prstGeom prst="rect">
            <a:avLst/>
          </a:prstGeom>
          <a:gradFill rotWithShape="1">
            <a:gsLst>
              <a:gs pos="0">
                <a:srgbClr val="DAFDA7"/>
              </a:gs>
              <a:gs pos="35001">
                <a:srgbClr val="E4FDC2"/>
              </a:gs>
              <a:gs pos="100000">
                <a:srgbClr val="F5FFE6"/>
              </a:gs>
            </a:gsLst>
            <a:lin ang="16200000" scaled="1"/>
          </a:gradFill>
          <a:ln w="9525">
            <a:solidFill>
              <a:srgbClr val="98B954"/>
            </a:solidFill>
            <a:miter lim="800000"/>
            <a:headEnd/>
            <a:tailEnd/>
          </a:ln>
          <a:effectLst>
            <a:outerShdw blurRad="40000" dist="20000" dir="5400000" rotWithShape="0">
              <a:srgbClr val="000000">
                <a:alpha val="37999"/>
              </a:srgbClr>
            </a:outerShdw>
          </a:effectLst>
        </p:spPr>
        <p:txBody>
          <a:bodyPr>
            <a:spAutoFit/>
          </a:bodyPr>
          <a:lstStyle/>
          <a:p>
            <a:pPr>
              <a:defRPr/>
            </a:pPr>
            <a:endParaRPr lang="en-GB" dirty="0">
              <a:solidFill>
                <a:schemeClr val="dk1"/>
              </a:solidFill>
              <a:latin typeface="+mn-lt"/>
              <a:ea typeface="+mn-ea"/>
              <a:cs typeface="+mn-cs"/>
            </a:endParaRPr>
          </a:p>
        </p:txBody>
      </p:sp>
      <p:sp>
        <p:nvSpPr>
          <p:cNvPr id="6" name="TextBox 5"/>
          <p:cNvSpPr txBox="1">
            <a:spLocks noChangeArrowheads="1"/>
          </p:cNvSpPr>
          <p:nvPr/>
        </p:nvSpPr>
        <p:spPr bwMode="auto">
          <a:xfrm>
            <a:off x="7739063" y="1065213"/>
            <a:ext cx="1214437" cy="5145087"/>
          </a:xfrm>
          <a:prstGeom prst="rect">
            <a:avLst/>
          </a:prstGeom>
          <a:gradFill rotWithShape="1">
            <a:gsLst>
              <a:gs pos="0">
                <a:srgbClr val="A3C4FF"/>
              </a:gs>
              <a:gs pos="35001">
                <a:srgbClr val="BFD5FF"/>
              </a:gs>
              <a:gs pos="100000">
                <a:srgbClr val="E5EEFF"/>
              </a:gs>
            </a:gsLst>
            <a:lin ang="16200000" scaled="1"/>
          </a:gradFill>
          <a:ln w="9525">
            <a:solidFill>
              <a:srgbClr val="4A7EBB"/>
            </a:solidFill>
            <a:miter lim="800000"/>
            <a:headEnd/>
            <a:tailEnd/>
          </a:ln>
          <a:effectLst>
            <a:outerShdw blurRad="40000" dist="20000" dir="5400000" rotWithShape="0">
              <a:srgbClr val="000000">
                <a:alpha val="37999"/>
              </a:srgbClr>
            </a:outerShdw>
          </a:effectLst>
        </p:spPr>
        <p:txBody>
          <a:bodyPr>
            <a:spAutoFit/>
          </a:bodyPr>
          <a:lstStyle/>
          <a:p>
            <a:pPr>
              <a:defRPr/>
            </a:pPr>
            <a:endParaRPr lang="en-GB" dirty="0">
              <a:solidFill>
                <a:schemeClr val="dk1"/>
              </a:solidFill>
              <a:latin typeface="+mn-lt"/>
              <a:ea typeface="+mn-ea"/>
              <a:cs typeface="+mn-cs"/>
            </a:endParaRPr>
          </a:p>
        </p:txBody>
      </p:sp>
      <p:sp>
        <p:nvSpPr>
          <p:cNvPr id="26630" name="TextBox 6"/>
          <p:cNvSpPr txBox="1">
            <a:spLocks noChangeArrowheads="1"/>
          </p:cNvSpPr>
          <p:nvPr/>
        </p:nvSpPr>
        <p:spPr bwMode="auto">
          <a:xfrm>
            <a:off x="6318250" y="1065213"/>
            <a:ext cx="3113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r>
              <a:rPr lang="en-GB" sz="1800">
                <a:latin typeface="Arial" charset="0"/>
              </a:rPr>
              <a:t>     GitHub         Local</a:t>
            </a:r>
          </a:p>
        </p:txBody>
      </p:sp>
      <p:sp>
        <p:nvSpPr>
          <p:cNvPr id="8" name="Flowchart: Magnetic Disk 7"/>
          <p:cNvSpPr/>
          <p:nvPr/>
        </p:nvSpPr>
        <p:spPr>
          <a:xfrm>
            <a:off x="6783388" y="1609725"/>
            <a:ext cx="668337" cy="6699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9" name="Flowchart: Magnetic Disk 8"/>
          <p:cNvSpPr/>
          <p:nvPr/>
        </p:nvSpPr>
        <p:spPr>
          <a:xfrm>
            <a:off x="8010525" y="2192338"/>
            <a:ext cx="669925" cy="669925"/>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a:p>
        </p:txBody>
      </p:sp>
      <p:cxnSp>
        <p:nvCxnSpPr>
          <p:cNvPr id="11" name="Elbow Connector 10"/>
          <p:cNvCxnSpPr>
            <a:stCxn id="8" idx="4"/>
            <a:endCxn id="9" idx="1"/>
          </p:cNvCxnSpPr>
          <p:nvPr/>
        </p:nvCxnSpPr>
        <p:spPr>
          <a:xfrm>
            <a:off x="7451725" y="1944688"/>
            <a:ext cx="893763" cy="247650"/>
          </a:xfrm>
          <a:prstGeom prst="bentConnector2">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246938" y="1609725"/>
            <a:ext cx="1555750" cy="261938"/>
          </a:xfrm>
          <a:prstGeom prst="rect">
            <a:avLst/>
          </a:prstGeom>
          <a:noFill/>
        </p:spPr>
        <p:txBody>
          <a:bodyPr>
            <a:spAutoFit/>
          </a:bodyPr>
          <a:lstStyle/>
          <a:p>
            <a:pPr algn="ctr">
              <a:defRPr/>
            </a:pPr>
            <a:r>
              <a:rPr lang="en-GB" sz="1050" dirty="0">
                <a:latin typeface="Arial" pitchFamily="34" charset="0"/>
                <a:ea typeface="+mn-ea"/>
                <a:cs typeface="Arial" pitchFamily="34" charset="0"/>
              </a:rPr>
              <a:t>Clone (&amp; pull)</a:t>
            </a:r>
          </a:p>
        </p:txBody>
      </p:sp>
      <p:sp>
        <p:nvSpPr>
          <p:cNvPr id="13" name="Flowchart: Magnetic Disk 12"/>
          <p:cNvSpPr/>
          <p:nvPr/>
        </p:nvSpPr>
        <p:spPr>
          <a:xfrm>
            <a:off x="8004175" y="3306763"/>
            <a:ext cx="669925" cy="669925"/>
          </a:xfrm>
          <a:prstGeom prst="flowChartMagneticDisk">
            <a:avLst/>
          </a:prstGeom>
          <a:solidFill>
            <a:srgbClr val="66FA66"/>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a:p>
        </p:txBody>
      </p:sp>
      <p:sp>
        <p:nvSpPr>
          <p:cNvPr id="14" name="TextBox 13"/>
          <p:cNvSpPr txBox="1"/>
          <p:nvPr/>
        </p:nvSpPr>
        <p:spPr>
          <a:xfrm>
            <a:off x="7874000" y="2949575"/>
            <a:ext cx="1557338" cy="261938"/>
          </a:xfrm>
          <a:prstGeom prst="rect">
            <a:avLst/>
          </a:prstGeom>
          <a:noFill/>
        </p:spPr>
        <p:txBody>
          <a:bodyPr>
            <a:spAutoFit/>
          </a:bodyPr>
          <a:lstStyle/>
          <a:p>
            <a:pPr algn="ctr">
              <a:defRPr/>
            </a:pPr>
            <a:r>
              <a:rPr lang="en-GB" sz="1050" dirty="0">
                <a:latin typeface="Arial" pitchFamily="34" charset="0"/>
                <a:ea typeface="+mn-ea"/>
                <a:cs typeface="Arial" pitchFamily="34" charset="0"/>
              </a:rPr>
              <a:t>Change</a:t>
            </a:r>
          </a:p>
        </p:txBody>
      </p:sp>
      <p:cxnSp>
        <p:nvCxnSpPr>
          <p:cNvPr id="20" name="Straight Arrow Connector 19"/>
          <p:cNvCxnSpPr>
            <a:stCxn id="9" idx="3"/>
            <a:endCxn id="13" idx="1"/>
          </p:cNvCxnSpPr>
          <p:nvPr/>
        </p:nvCxnSpPr>
        <p:spPr>
          <a:xfrm flipH="1">
            <a:off x="8339138" y="2862263"/>
            <a:ext cx="6350" cy="444500"/>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Flowchart: Magnetic Disk 20"/>
          <p:cNvSpPr/>
          <p:nvPr/>
        </p:nvSpPr>
        <p:spPr>
          <a:xfrm>
            <a:off x="8013700" y="4408488"/>
            <a:ext cx="668338" cy="668337"/>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GB"/>
          </a:p>
        </p:txBody>
      </p:sp>
      <p:cxnSp>
        <p:nvCxnSpPr>
          <p:cNvPr id="22" name="Straight Arrow Connector 21"/>
          <p:cNvCxnSpPr>
            <a:endCxn id="21" idx="1"/>
          </p:cNvCxnSpPr>
          <p:nvPr/>
        </p:nvCxnSpPr>
        <p:spPr>
          <a:xfrm flipH="1">
            <a:off x="8348663" y="3962400"/>
            <a:ext cx="6350" cy="446088"/>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891463" y="3971925"/>
            <a:ext cx="1555750" cy="415925"/>
          </a:xfrm>
          <a:prstGeom prst="rect">
            <a:avLst/>
          </a:prstGeom>
          <a:noFill/>
        </p:spPr>
        <p:txBody>
          <a:bodyPr>
            <a:spAutoFit/>
          </a:bodyPr>
          <a:lstStyle/>
          <a:p>
            <a:pPr algn="ctr">
              <a:defRPr/>
            </a:pPr>
            <a:r>
              <a:rPr lang="en-GB" sz="1050" dirty="0">
                <a:latin typeface="Arial" pitchFamily="34" charset="0"/>
                <a:ea typeface="+mn-ea"/>
                <a:cs typeface="Arial" pitchFamily="34" charset="0"/>
              </a:rPr>
              <a:t>Add/ </a:t>
            </a:r>
            <a:br>
              <a:rPr lang="en-GB" sz="1050" dirty="0">
                <a:latin typeface="Arial" pitchFamily="34" charset="0"/>
                <a:ea typeface="+mn-ea"/>
                <a:cs typeface="Arial" pitchFamily="34" charset="0"/>
              </a:rPr>
            </a:br>
            <a:r>
              <a:rPr lang="en-GB" sz="1050" dirty="0">
                <a:latin typeface="Arial" pitchFamily="34" charset="0"/>
                <a:ea typeface="+mn-ea"/>
                <a:cs typeface="Arial" pitchFamily="34" charset="0"/>
              </a:rPr>
              <a:t>Commit</a:t>
            </a:r>
          </a:p>
        </p:txBody>
      </p:sp>
      <p:sp>
        <p:nvSpPr>
          <p:cNvPr id="24" name="Flowchart: Magnetic Disk 23"/>
          <p:cNvSpPr/>
          <p:nvPr/>
        </p:nvSpPr>
        <p:spPr>
          <a:xfrm>
            <a:off x="6796088" y="5187950"/>
            <a:ext cx="669925" cy="6699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cxnSp>
        <p:nvCxnSpPr>
          <p:cNvPr id="25" name="Elbow Connector 24"/>
          <p:cNvCxnSpPr>
            <a:stCxn id="21" idx="2"/>
            <a:endCxn id="24" idx="1"/>
          </p:cNvCxnSpPr>
          <p:nvPr/>
        </p:nvCxnSpPr>
        <p:spPr>
          <a:xfrm rot="10800000" flipV="1">
            <a:off x="7131050" y="4743450"/>
            <a:ext cx="882650" cy="444500"/>
          </a:xfrm>
          <a:prstGeom prst="bentConnector2">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689725" y="4451350"/>
            <a:ext cx="1555750" cy="260350"/>
          </a:xfrm>
          <a:prstGeom prst="rect">
            <a:avLst/>
          </a:prstGeom>
          <a:noFill/>
        </p:spPr>
        <p:txBody>
          <a:bodyPr>
            <a:spAutoFit/>
          </a:bodyPr>
          <a:lstStyle/>
          <a:p>
            <a:pPr algn="ctr">
              <a:defRPr/>
            </a:pPr>
            <a:r>
              <a:rPr lang="en-GB" sz="1050" dirty="0">
                <a:latin typeface="Arial" pitchFamily="34" charset="0"/>
                <a:ea typeface="+mn-ea"/>
                <a:cs typeface="Arial" pitchFamily="34" charset="0"/>
              </a:rPr>
              <a:t>Push</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GB">
                <a:latin typeface="Calibri" charset="0"/>
              </a:rPr>
              <a:t>Let's look on GitHub</a:t>
            </a:r>
          </a:p>
        </p:txBody>
      </p:sp>
      <p:sp>
        <p:nvSpPr>
          <p:cNvPr id="27651" name="Content Placeholder 2"/>
          <p:cNvSpPr>
            <a:spLocks noGrp="1"/>
          </p:cNvSpPr>
          <p:nvPr>
            <p:ph idx="1"/>
          </p:nvPr>
        </p:nvSpPr>
        <p:spPr/>
        <p:txBody>
          <a:bodyPr/>
          <a:lstStyle/>
          <a:p>
            <a:pPr marL="0" indent="0">
              <a:buFont typeface="Arial" charset="0"/>
              <a:buNone/>
            </a:pPr>
            <a:r>
              <a:rPr lang="en-GB">
                <a:latin typeface="Calibri" charset="0"/>
              </a:rPr>
              <a:t>And we can see the change has been made on GitHub…</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46088" y="2492375"/>
            <a:ext cx="8229600" cy="1143000"/>
          </a:xfrm>
        </p:spPr>
        <p:txBody>
          <a:bodyPr/>
          <a:lstStyle/>
          <a:p>
            <a:r>
              <a:rPr lang="en-GB">
                <a:latin typeface="Calibri" charset="0"/>
              </a:rPr>
              <a:t>Working plan for the week</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GB">
                <a:latin typeface="Calibri" charset="0"/>
              </a:rPr>
              <a:t>Use Git/GitHub all week</a:t>
            </a:r>
          </a:p>
        </p:txBody>
      </p:sp>
      <p:sp>
        <p:nvSpPr>
          <p:cNvPr id="3" name="Content Placeholder 2"/>
          <p:cNvSpPr>
            <a:spLocks noGrp="1"/>
          </p:cNvSpPr>
          <p:nvPr>
            <p:ph idx="1"/>
          </p:nvPr>
        </p:nvSpPr>
        <p:spPr/>
        <p:txBody>
          <a:bodyPr/>
          <a:lstStyle/>
          <a:p>
            <a:pPr>
              <a:buFont typeface="Arial" pitchFamily="34" charset="0"/>
              <a:buChar char="•"/>
              <a:defRPr/>
            </a:pPr>
            <a:r>
              <a:rPr lang="en-GB" dirty="0" smtClean="0">
                <a:ea typeface="+mn-ea"/>
              </a:rPr>
              <a:t>This stuff is hard to learn - we know that from experience.</a:t>
            </a:r>
          </a:p>
          <a:p>
            <a:pPr>
              <a:buFont typeface="Arial" pitchFamily="34" charset="0"/>
              <a:buChar char="•"/>
              <a:defRPr/>
            </a:pPr>
            <a:r>
              <a:rPr lang="en-GB" dirty="0" smtClean="0">
                <a:ea typeface="+mn-ea"/>
              </a:rPr>
              <a:t>A presentation is quickly forgotten.</a:t>
            </a:r>
          </a:p>
          <a:p>
            <a:pPr>
              <a:buFont typeface="Arial" pitchFamily="34" charset="0"/>
              <a:buChar char="•"/>
              <a:defRPr/>
            </a:pPr>
            <a:r>
              <a:rPr lang="en-GB" dirty="0" smtClean="0">
                <a:ea typeface="+mn-ea"/>
              </a:rPr>
              <a:t>So, we propose that you use Git/GitHub for every exercise.</a:t>
            </a:r>
          </a:p>
          <a:p>
            <a:pPr marL="0" indent="0">
              <a:buFont typeface="Arial" pitchFamily="34" charset="0"/>
              <a:buNone/>
              <a:defRPr/>
            </a:pPr>
            <a:endParaRPr lang="en-GB" dirty="0">
              <a:ea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GB">
                <a:latin typeface="Calibri" charset="0"/>
              </a:rPr>
              <a:t>Managing code in the olden days</a:t>
            </a:r>
          </a:p>
        </p:txBody>
      </p:sp>
      <p:sp>
        <p:nvSpPr>
          <p:cNvPr id="4099" name="Content Placeholder 2"/>
          <p:cNvSpPr>
            <a:spLocks noGrp="1"/>
          </p:cNvSpPr>
          <p:nvPr>
            <p:ph idx="1"/>
          </p:nvPr>
        </p:nvSpPr>
        <p:spPr>
          <a:xfrm>
            <a:off x="395288" y="1495425"/>
            <a:ext cx="8229600" cy="5029200"/>
          </a:xfrm>
        </p:spPr>
        <p:txBody>
          <a:bodyPr/>
          <a:lstStyle/>
          <a:p>
            <a:r>
              <a:rPr lang="en-GB" sz="2800">
                <a:latin typeface="Calibri" charset="0"/>
              </a:rPr>
              <a:t>Create “</a:t>
            </a:r>
            <a:r>
              <a:rPr lang="en-GB" sz="2800" i="1">
                <a:solidFill>
                  <a:srgbClr val="376092"/>
                </a:solidFill>
                <a:latin typeface="Calibri" charset="0"/>
              </a:rPr>
              <a:t>working_dir</a:t>
            </a:r>
            <a:r>
              <a:rPr lang="en-GB" sz="2800">
                <a:latin typeface="Calibri" charset="0"/>
              </a:rPr>
              <a:t>”...add some code</a:t>
            </a:r>
          </a:p>
          <a:p>
            <a:r>
              <a:rPr lang="en-GB" sz="2800">
                <a:latin typeface="Calibri" charset="0"/>
              </a:rPr>
              <a:t>Write some outputs...change the code</a:t>
            </a:r>
          </a:p>
          <a:p>
            <a:r>
              <a:rPr lang="en-GB" sz="2800">
                <a:latin typeface="Calibri" charset="0"/>
              </a:rPr>
              <a:t>Publish a paper...change the code</a:t>
            </a:r>
          </a:p>
          <a:p>
            <a:r>
              <a:rPr lang="en-GB" sz="2800">
                <a:latin typeface="Calibri" charset="0"/>
              </a:rPr>
              <a:t>Copy “</a:t>
            </a:r>
            <a:r>
              <a:rPr lang="en-GB" sz="2800" i="1">
                <a:solidFill>
                  <a:srgbClr val="376092"/>
                </a:solidFill>
                <a:latin typeface="Calibri" charset="0"/>
              </a:rPr>
              <a:t>working_dir</a:t>
            </a:r>
            <a:r>
              <a:rPr lang="en-GB" sz="2800">
                <a:latin typeface="Calibri" charset="0"/>
              </a:rPr>
              <a:t>” to “</a:t>
            </a:r>
            <a:r>
              <a:rPr lang="en-GB" sz="2800" i="1">
                <a:solidFill>
                  <a:srgbClr val="376092"/>
                </a:solidFill>
                <a:latin typeface="Calibri" charset="0"/>
              </a:rPr>
              <a:t>working_dir2</a:t>
            </a:r>
            <a:r>
              <a:rPr lang="en-GB" sz="2800">
                <a:latin typeface="Calibri" charset="0"/>
              </a:rPr>
              <a:t>”</a:t>
            </a:r>
          </a:p>
          <a:p>
            <a:r>
              <a:rPr lang="en-GB" sz="2800">
                <a:latin typeface="Calibri" charset="0"/>
              </a:rPr>
              <a:t>Change the code</a:t>
            </a:r>
          </a:p>
          <a:p>
            <a:r>
              <a:rPr lang="en-GB" sz="2800">
                <a:latin typeface="Calibri" charset="0"/>
              </a:rPr>
              <a:t>Copy a version to a CD</a:t>
            </a:r>
          </a:p>
          <a:p>
            <a:pPr>
              <a:buFont typeface="Arial" charset="0"/>
              <a:buNone/>
            </a:pPr>
            <a:endParaRPr lang="en-GB" sz="1000" i="1">
              <a:latin typeface="Calibri" charset="0"/>
            </a:endParaRPr>
          </a:p>
          <a:p>
            <a:pPr>
              <a:buFont typeface="Arial" charset="0"/>
              <a:buNone/>
            </a:pPr>
            <a:r>
              <a:rPr lang="en-GB" sz="2800" i="1">
                <a:solidFill>
                  <a:srgbClr val="404040"/>
                </a:solidFill>
                <a:latin typeface="Calibri" charset="0"/>
              </a:rPr>
              <a:t>...now which version is current? Is it </a:t>
            </a:r>
            <a:r>
              <a:rPr lang="en-GB" sz="2800" i="1">
                <a:solidFill>
                  <a:srgbClr val="002060"/>
                </a:solidFill>
                <a:latin typeface="Calibri" charset="0"/>
              </a:rPr>
              <a:t>“working_dir” or “working_dir2”? </a:t>
            </a:r>
            <a:r>
              <a:rPr lang="en-GB" sz="2800" i="1">
                <a:solidFill>
                  <a:srgbClr val="404040"/>
                </a:solidFill>
                <a:latin typeface="Calibri" charset="0"/>
              </a:rPr>
              <a:t>And which one relates to that paper? </a:t>
            </a:r>
          </a:p>
          <a:p>
            <a:endParaRPr lang="en-GB" sz="2800">
              <a:latin typeface="Calibri" charset="0"/>
            </a:endParaRPr>
          </a:p>
          <a:p>
            <a:endParaRPr lang="en-GB" sz="2800">
              <a:latin typeface="Calibri"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09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09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099">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0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457200" y="-26988"/>
            <a:ext cx="8229600" cy="1143001"/>
          </a:xfrm>
        </p:spPr>
        <p:txBody>
          <a:bodyPr/>
          <a:lstStyle/>
          <a:p>
            <a:r>
              <a:rPr lang="en-GB">
                <a:latin typeface="Calibri" charset="0"/>
              </a:rPr>
              <a:t>How will it work?</a:t>
            </a:r>
          </a:p>
        </p:txBody>
      </p:sp>
      <p:sp>
        <p:nvSpPr>
          <p:cNvPr id="30723" name="Content Placeholder 2"/>
          <p:cNvSpPr>
            <a:spLocks noGrp="1"/>
          </p:cNvSpPr>
          <p:nvPr>
            <p:ph idx="1"/>
          </p:nvPr>
        </p:nvSpPr>
        <p:spPr>
          <a:xfrm>
            <a:off x="250825" y="965200"/>
            <a:ext cx="8686800" cy="5111750"/>
          </a:xfrm>
        </p:spPr>
        <p:txBody>
          <a:bodyPr/>
          <a:lstStyle/>
          <a:p>
            <a:r>
              <a:rPr lang="en-GB">
                <a:latin typeface="Calibri" charset="0"/>
              </a:rPr>
              <a:t>Create a new repository using the </a:t>
            </a:r>
            <a:r>
              <a:rPr lang="en-GB" i="1">
                <a:latin typeface="Calibri" charset="0"/>
              </a:rPr>
              <a:t>fork</a:t>
            </a:r>
            <a:r>
              <a:rPr lang="en-GB">
                <a:latin typeface="Calibri" charset="0"/>
              </a:rPr>
              <a:t> function within GitHub.</a:t>
            </a:r>
          </a:p>
          <a:p>
            <a:r>
              <a:rPr lang="en-GB">
                <a:latin typeface="Calibri" charset="0"/>
              </a:rPr>
              <a:t>This means "take an existing repository and copy it into my GitHub workspace".</a:t>
            </a:r>
          </a:p>
          <a:p>
            <a:r>
              <a:rPr lang="en-GB">
                <a:latin typeface="Calibri" charset="0"/>
              </a:rPr>
              <a:t>This repository contains all the course content.</a:t>
            </a:r>
          </a:p>
          <a:p>
            <a:r>
              <a:rPr lang="en-GB">
                <a:latin typeface="Calibri" charset="0"/>
              </a:rPr>
              <a:t>In the first exercise you will then create a "</a:t>
            </a:r>
            <a:r>
              <a:rPr lang="en-GB" b="1">
                <a:latin typeface="Calibri" charset="0"/>
              </a:rPr>
              <a:t>mywork</a:t>
            </a:r>
            <a:r>
              <a:rPr lang="en-GB">
                <a:latin typeface="Calibri" charset="0"/>
              </a:rPr>
              <a:t>" directory to store your working files. </a:t>
            </a:r>
          </a:p>
          <a:p>
            <a:r>
              <a:rPr lang="en-GB">
                <a:latin typeface="Calibri" charset="0"/>
              </a:rPr>
              <a:t>Throughout the course you will commit these (locally) and push them (remotely) to practice Git.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GB">
                <a:latin typeface="Calibri" charset="0"/>
              </a:rPr>
              <a:t>Fork the "ncas-isc" repository</a:t>
            </a:r>
          </a:p>
        </p:txBody>
      </p:sp>
      <p:sp>
        <p:nvSpPr>
          <p:cNvPr id="31747" name="Content Placeholder 2"/>
          <p:cNvSpPr>
            <a:spLocks noGrp="1"/>
          </p:cNvSpPr>
          <p:nvPr>
            <p:ph idx="1"/>
          </p:nvPr>
        </p:nvSpPr>
        <p:spPr/>
        <p:txBody>
          <a:bodyPr/>
          <a:lstStyle/>
          <a:p>
            <a:pPr marL="0" indent="0">
              <a:buFont typeface="Arial" charset="0"/>
              <a:buNone/>
            </a:pPr>
            <a:r>
              <a:rPr lang="en-GB">
                <a:latin typeface="Calibri" charset="0"/>
              </a:rPr>
              <a:t>Go to the "ncas-isc" repository:</a:t>
            </a:r>
          </a:p>
          <a:p>
            <a:pPr marL="0" indent="0">
              <a:buFont typeface="Arial" charset="0"/>
              <a:buNone/>
            </a:pPr>
            <a:r>
              <a:rPr lang="en-GB">
                <a:latin typeface="Calibri" charset="0"/>
              </a:rPr>
              <a:t>	</a:t>
            </a:r>
            <a:r>
              <a:rPr lang="en-GB">
                <a:latin typeface="Calibri" charset="0"/>
                <a:hlinkClick r:id="rId2"/>
              </a:rPr>
              <a:t>https://github.com/ncasuk/ncas-isc</a:t>
            </a:r>
            <a:r>
              <a:rPr lang="en-GB">
                <a:latin typeface="Calibri" charset="0"/>
              </a:rPr>
              <a:t> </a:t>
            </a:r>
          </a:p>
          <a:p>
            <a:pPr marL="0" indent="0">
              <a:buFont typeface="Arial" charset="0"/>
              <a:buNone/>
            </a:pPr>
            <a:endParaRPr lang="en-GB">
              <a:latin typeface="Calibri" charset="0"/>
            </a:endParaRPr>
          </a:p>
          <a:p>
            <a:pPr marL="0" indent="0">
              <a:buFont typeface="Arial" charset="0"/>
              <a:buNone/>
            </a:pPr>
            <a:r>
              <a:rPr lang="en-GB">
                <a:latin typeface="Calibri" charset="0"/>
              </a:rPr>
              <a:t>Click on the big "Fork" </a:t>
            </a:r>
            <a:br>
              <a:rPr lang="en-GB">
                <a:latin typeface="Calibri" charset="0"/>
              </a:rPr>
            </a:br>
            <a:r>
              <a:rPr lang="en-GB">
                <a:latin typeface="Calibri" charset="0"/>
              </a:rPr>
              <a:t>button and select your</a:t>
            </a:r>
            <a:br>
              <a:rPr lang="en-GB">
                <a:latin typeface="Calibri" charset="0"/>
              </a:rPr>
            </a:br>
            <a:r>
              <a:rPr lang="en-GB">
                <a:latin typeface="Calibri" charset="0"/>
              </a:rPr>
              <a:t>own your own GitHub </a:t>
            </a:r>
            <a:br>
              <a:rPr lang="en-GB">
                <a:latin typeface="Calibri" charset="0"/>
              </a:rPr>
            </a:br>
            <a:r>
              <a:rPr lang="en-GB">
                <a:latin typeface="Calibri" charset="0"/>
              </a:rPr>
              <a:t>space for the fork to be</a:t>
            </a:r>
            <a:br>
              <a:rPr lang="en-GB">
                <a:latin typeface="Calibri" charset="0"/>
              </a:rPr>
            </a:br>
            <a:r>
              <a:rPr lang="en-GB">
                <a:latin typeface="Calibri" charset="0"/>
              </a:rPr>
              <a:t>created in.</a:t>
            </a:r>
          </a:p>
        </p:txBody>
      </p:sp>
      <p:pic>
        <p:nvPicPr>
          <p:cNvPr id="30725" name="Picture 5"/>
          <p:cNvPicPr>
            <a:picLocks noChangeAspect="1" noChangeArrowheads="1"/>
          </p:cNvPicPr>
          <p:nvPr/>
        </p:nvPicPr>
        <p:blipFill rotWithShape="1">
          <a:blip r:embed="rId3"/>
          <a:srcRect l="80628" t="21614" r="11558" b="73217"/>
          <a:stretch/>
        </p:blipFill>
        <p:spPr bwMode="auto">
          <a:xfrm>
            <a:off x="5345113" y="2863850"/>
            <a:ext cx="2647950" cy="1065213"/>
          </a:xfrm>
          <a:prstGeom prst="rect">
            <a:avLst/>
          </a:prstGeom>
          <a:ln/>
        </p:spPr>
        <p:style>
          <a:lnRef idx="2">
            <a:schemeClr val="dk1"/>
          </a:lnRef>
          <a:fillRef idx="1">
            <a:schemeClr val="lt1"/>
          </a:fillRef>
          <a:effectRef idx="0">
            <a:schemeClr val="dk1"/>
          </a:effectRef>
          <a:fontRef idx="minor">
            <a:schemeClr val="dk1"/>
          </a:fontRef>
        </p:style>
      </p:pic>
      <p:pic>
        <p:nvPicPr>
          <p:cNvPr id="30726" name="Picture 6"/>
          <p:cNvPicPr>
            <a:picLocks noChangeAspect="1" noChangeArrowheads="1"/>
          </p:cNvPicPr>
          <p:nvPr/>
        </p:nvPicPr>
        <p:blipFill rotWithShape="1">
          <a:blip r:embed="rId4"/>
          <a:srcRect l="29504" t="13689" r="30374" b="25627"/>
          <a:stretch/>
        </p:blipFill>
        <p:spPr bwMode="auto">
          <a:xfrm>
            <a:off x="5345113" y="4181475"/>
            <a:ext cx="2647950" cy="2435225"/>
          </a:xfrm>
          <a:prstGeom prst="rect">
            <a:avLst/>
          </a:prstGeom>
          <a:ln/>
        </p:spPr>
        <p:style>
          <a:lnRef idx="2">
            <a:schemeClr val="dk1"/>
          </a:lnRef>
          <a:fillRef idx="1">
            <a:schemeClr val="lt1"/>
          </a:fillRef>
          <a:effectRef idx="0">
            <a:schemeClr val="dk1"/>
          </a:effectRef>
          <a:fontRef idx="minor">
            <a:schemeClr val="dk1"/>
          </a:fontRef>
        </p:style>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68288" y="2395538"/>
            <a:ext cx="6983412" cy="1703387"/>
          </a:xfrm>
          <a:prstGeom prst="roundRect">
            <a:avLst/>
          </a:prstGeom>
        </p:spPr>
        <p:style>
          <a:lnRef idx="2">
            <a:schemeClr val="accent5"/>
          </a:lnRef>
          <a:fillRef idx="1">
            <a:schemeClr val="lt1"/>
          </a:fillRef>
          <a:effectRef idx="0">
            <a:schemeClr val="accent5"/>
          </a:effectRef>
          <a:fontRef idx="minor">
            <a:schemeClr val="dk1"/>
          </a:fontRef>
        </p:style>
        <p:txBody>
          <a:bodyPr anchor="ctr"/>
          <a:lstStyle/>
          <a:p>
            <a:pPr algn="ctr">
              <a:defRPr/>
            </a:pPr>
            <a:endParaRPr lang="en-GB"/>
          </a:p>
        </p:txBody>
      </p:sp>
      <p:sp>
        <p:nvSpPr>
          <p:cNvPr id="32771" name="Title 1"/>
          <p:cNvSpPr>
            <a:spLocks noGrp="1"/>
          </p:cNvSpPr>
          <p:nvPr>
            <p:ph type="title"/>
          </p:nvPr>
        </p:nvSpPr>
        <p:spPr/>
        <p:txBody>
          <a:bodyPr/>
          <a:lstStyle/>
          <a:p>
            <a:r>
              <a:rPr lang="en-GB">
                <a:latin typeface="Calibri" charset="0"/>
              </a:rPr>
              <a:t>Let's edit the README file</a:t>
            </a:r>
          </a:p>
        </p:txBody>
      </p:sp>
      <p:sp>
        <p:nvSpPr>
          <p:cNvPr id="32772" name="Content Placeholder 2"/>
          <p:cNvSpPr>
            <a:spLocks noGrp="1"/>
          </p:cNvSpPr>
          <p:nvPr>
            <p:ph idx="1"/>
          </p:nvPr>
        </p:nvSpPr>
        <p:spPr>
          <a:xfrm>
            <a:off x="457200" y="1600200"/>
            <a:ext cx="6542088" cy="2498725"/>
          </a:xfrm>
        </p:spPr>
        <p:txBody>
          <a:bodyPr/>
          <a:lstStyle/>
          <a:p>
            <a:pPr marL="0" indent="0">
              <a:buFont typeface="Arial" charset="0"/>
              <a:buNone/>
            </a:pPr>
            <a:r>
              <a:rPr lang="en-GB" sz="2400">
                <a:latin typeface="Calibri" charset="0"/>
              </a:rPr>
              <a:t>You could write something in it like:</a:t>
            </a:r>
          </a:p>
          <a:p>
            <a:pPr marL="0" indent="0">
              <a:buFont typeface="Arial" charset="0"/>
              <a:buNone/>
            </a:pPr>
            <a:endParaRPr lang="en-GB" sz="2400">
              <a:latin typeface="Calibri" charset="0"/>
            </a:endParaRPr>
          </a:p>
          <a:p>
            <a:pPr marL="0" indent="0">
              <a:buFont typeface="Arial" charset="0"/>
              <a:buNone/>
            </a:pPr>
            <a:r>
              <a:rPr lang="en-GB" sz="2400">
                <a:latin typeface="Adobe Caslon Pro Bold" charset="0"/>
              </a:rPr>
              <a:t># Exercises from the Intro to Sci Comp course</a:t>
            </a:r>
          </a:p>
          <a:p>
            <a:pPr marL="0" indent="0">
              <a:buFont typeface="Arial" charset="0"/>
              <a:buNone/>
            </a:pPr>
            <a:endParaRPr lang="en-GB" sz="2400">
              <a:latin typeface="Adobe Caslon Pro Bold" charset="0"/>
            </a:endParaRPr>
          </a:p>
          <a:p>
            <a:pPr marL="0" indent="0">
              <a:buFont typeface="Arial" charset="0"/>
              <a:buNone/>
            </a:pPr>
            <a:r>
              <a:rPr lang="en-GB" sz="2400">
                <a:latin typeface="Adobe Caslon Pro Bold" charset="0"/>
              </a:rPr>
              <a:t>This repository is where I put my workings for the ISC course. </a:t>
            </a:r>
          </a:p>
        </p:txBody>
      </p:sp>
      <p:pic>
        <p:nvPicPr>
          <p:cNvPr id="31749" name="Picture 5"/>
          <p:cNvPicPr>
            <a:picLocks noChangeAspect="1" noChangeArrowheads="1"/>
          </p:cNvPicPr>
          <p:nvPr/>
        </p:nvPicPr>
        <p:blipFill rotWithShape="1">
          <a:blip r:embed="rId2"/>
          <a:srcRect t="11587"/>
          <a:stretch/>
        </p:blipFill>
        <p:spPr bwMode="auto">
          <a:xfrm>
            <a:off x="1282700" y="4383088"/>
            <a:ext cx="7608888" cy="4089400"/>
          </a:xfrm>
          <a:prstGeom prst="rect">
            <a:avLst/>
          </a:prstGeom>
          <a:ln/>
        </p:spPr>
        <p:style>
          <a:lnRef idx="2">
            <a:schemeClr val="dk1"/>
          </a:lnRef>
          <a:fillRef idx="1">
            <a:schemeClr val="lt1"/>
          </a:fillRef>
          <a:effectRef idx="0">
            <a:schemeClr val="dk1"/>
          </a:effectRef>
          <a:fontRef idx="minor">
            <a:schemeClr val="dk1"/>
          </a:fontRef>
        </p:style>
      </p:pic>
      <p:sp>
        <p:nvSpPr>
          <p:cNvPr id="2" name="Down Arrow 1"/>
          <p:cNvSpPr>
            <a:spLocks noChangeArrowheads="1"/>
          </p:cNvSpPr>
          <p:nvPr/>
        </p:nvSpPr>
        <p:spPr bwMode="auto">
          <a:xfrm>
            <a:off x="7362825" y="4667250"/>
            <a:ext cx="582613" cy="1460500"/>
          </a:xfrm>
          <a:prstGeom prst="downArrow">
            <a:avLst>
              <a:gd name="adj1" fmla="val 50000"/>
              <a:gd name="adj2" fmla="val 50020"/>
            </a:avLst>
          </a:prstGeom>
          <a:gradFill rotWithShape="1">
            <a:gsLst>
              <a:gs pos="0">
                <a:srgbClr val="769535"/>
              </a:gs>
              <a:gs pos="80000">
                <a:srgbClr val="9BC348"/>
              </a:gs>
              <a:gs pos="100000">
                <a:srgbClr val="9CC746"/>
              </a:gs>
            </a:gsLst>
            <a:lin ang="16200000"/>
          </a:gradFill>
          <a:ln w="9525">
            <a:solidFill>
              <a:srgbClr val="98B954"/>
            </a:solidFill>
            <a:miter lim="800000"/>
            <a:headEnd/>
            <a:tailEnd/>
          </a:ln>
          <a:effectLst>
            <a:outerShdw blurRad="40000" dist="23000" dir="5400000" rotWithShape="0">
              <a:srgbClr val="000000">
                <a:alpha val="34999"/>
              </a:srgbClr>
            </a:outerShdw>
          </a:effectLst>
        </p:spPr>
        <p:txBody>
          <a:bodyPr anchor="ctr"/>
          <a:lstStyle/>
          <a:p>
            <a:pPr algn="ctr">
              <a:defRPr/>
            </a:pPr>
            <a:endParaRPr lang="en-GB">
              <a:solidFill>
                <a:schemeClr val="lt1"/>
              </a:solidFill>
              <a:latin typeface="+mn-lt"/>
              <a:ea typeface="+mn-ea"/>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GB">
                <a:latin typeface="Calibri" charset="0"/>
              </a:rPr>
              <a:t>Clone the repo locally</a:t>
            </a:r>
          </a:p>
        </p:txBody>
      </p:sp>
      <p:sp>
        <p:nvSpPr>
          <p:cNvPr id="33795" name="Content Placeholder 2"/>
          <p:cNvSpPr>
            <a:spLocks noGrp="1"/>
          </p:cNvSpPr>
          <p:nvPr>
            <p:ph idx="1"/>
          </p:nvPr>
        </p:nvSpPr>
        <p:spPr>
          <a:xfrm>
            <a:off x="457200" y="1458913"/>
            <a:ext cx="8229600" cy="1743075"/>
          </a:xfrm>
        </p:spPr>
        <p:txBody>
          <a:bodyPr/>
          <a:lstStyle/>
          <a:p>
            <a:pPr marL="0" indent="0">
              <a:buFont typeface="Arial" charset="0"/>
              <a:buNone/>
            </a:pPr>
            <a:r>
              <a:rPr lang="en-GB">
                <a:latin typeface="Calibri" charset="0"/>
              </a:rPr>
              <a:t>Now we have a remote version of the repo on GitHub…but we want to get a local copy. Let's clone it. Inside your Linux terminal, do:</a:t>
            </a:r>
          </a:p>
        </p:txBody>
      </p:sp>
      <p:sp>
        <p:nvSpPr>
          <p:cNvPr id="4" name="TextBox 3"/>
          <p:cNvSpPr txBox="1">
            <a:spLocks noChangeArrowheads="1"/>
          </p:cNvSpPr>
          <p:nvPr/>
        </p:nvSpPr>
        <p:spPr bwMode="auto">
          <a:xfrm>
            <a:off x="468313" y="3292475"/>
            <a:ext cx="8455025" cy="1631950"/>
          </a:xfrm>
          <a:prstGeom prst="rect">
            <a:avLst/>
          </a:prstGeom>
          <a:solidFill>
            <a:schemeClr val="tx1"/>
          </a:solidFill>
          <a:ln w="38100">
            <a:solidFill>
              <a:schemeClr val="bg1"/>
            </a:solidFill>
            <a:miter lim="800000"/>
            <a:headEnd/>
            <a:tailEnd/>
          </a:ln>
          <a:effectLst>
            <a:outerShdw blurRad="40000" dist="20000" dir="5400000" rotWithShape="0">
              <a:srgbClr val="000000">
                <a:alpha val="37999"/>
              </a:srgbClr>
            </a:outerShdw>
          </a:effectLst>
        </p:spPr>
        <p:txBody>
          <a:bodyPr>
            <a:spAutoFit/>
          </a:bodyPr>
          <a:lstStyle/>
          <a:p>
            <a:pPr>
              <a:defRPr/>
            </a:pPr>
            <a:endParaRPr lang="en-GB" sz="2000" dirty="0">
              <a:solidFill>
                <a:schemeClr val="lt1"/>
              </a:solidFill>
              <a:latin typeface="Courier New" panose="02070309020205020404" pitchFamily="49" charset="0"/>
              <a:ea typeface="+mn-ea"/>
              <a:cs typeface="Courier New" panose="02070309020205020404" pitchFamily="49" charset="0"/>
            </a:endParaRPr>
          </a:p>
          <a:p>
            <a:pPr>
              <a:defRPr/>
            </a:pPr>
            <a:r>
              <a:rPr lang="en-GB" sz="2000" dirty="0">
                <a:solidFill>
                  <a:schemeClr val="lt1"/>
                </a:solidFill>
                <a:latin typeface="Courier New" panose="02070309020205020404" pitchFamily="49" charset="0"/>
                <a:ea typeface="+mn-ea"/>
                <a:cs typeface="Courier New" panose="02070309020205020404" pitchFamily="49" charset="0"/>
              </a:rPr>
              <a:t>$ cd $HOME</a:t>
            </a:r>
          </a:p>
          <a:p>
            <a:pPr>
              <a:defRPr/>
            </a:pPr>
            <a:r>
              <a:rPr lang="en-GB" sz="2000" dirty="0">
                <a:solidFill>
                  <a:schemeClr val="lt1"/>
                </a:solidFill>
                <a:latin typeface="Courier New" panose="02070309020205020404" pitchFamily="49" charset="0"/>
                <a:ea typeface="+mn-ea"/>
                <a:cs typeface="Courier New" panose="02070309020205020404" pitchFamily="49" charset="0"/>
              </a:rPr>
              <a:t>$ git clone   </a:t>
            </a:r>
            <a:br>
              <a:rPr lang="en-GB" sz="2000" dirty="0">
                <a:solidFill>
                  <a:schemeClr val="lt1"/>
                </a:solidFill>
                <a:latin typeface="Courier New" panose="02070309020205020404" pitchFamily="49" charset="0"/>
                <a:ea typeface="+mn-ea"/>
                <a:cs typeface="Courier New" panose="02070309020205020404" pitchFamily="49" charset="0"/>
              </a:rPr>
            </a:br>
            <a:r>
              <a:rPr lang="en-GB" sz="2000" dirty="0">
                <a:solidFill>
                  <a:schemeClr val="lt1"/>
                </a:solidFill>
                <a:latin typeface="Courier New" panose="02070309020205020404" pitchFamily="49" charset="0"/>
                <a:ea typeface="+mn-ea"/>
                <a:cs typeface="Courier New" panose="02070309020205020404" pitchFamily="49" charset="0"/>
              </a:rPr>
              <a:t>   https://&lt;GITHUB_ID&gt;@github.com/&lt;GITHUB_ID&gt;/ncas-isc</a:t>
            </a:r>
          </a:p>
          <a:p>
            <a:pPr>
              <a:defRPr/>
            </a:pPr>
            <a:endParaRPr lang="en-GB" sz="2000" dirty="0">
              <a:solidFill>
                <a:schemeClr val="lt1"/>
              </a:solidFill>
              <a:latin typeface="Courier New" panose="02070309020205020404" pitchFamily="49" charset="0"/>
              <a:ea typeface="+mn-ea"/>
              <a:cs typeface="Courier New" panose="02070309020205020404" pitchFamily="49" charset="0"/>
            </a:endParaRPr>
          </a:p>
        </p:txBody>
      </p:sp>
      <p:sp>
        <p:nvSpPr>
          <p:cNvPr id="33797" name="Content Placeholder 2"/>
          <p:cNvSpPr txBox="1">
            <a:spLocks/>
          </p:cNvSpPr>
          <p:nvPr/>
        </p:nvSpPr>
        <p:spPr bwMode="auto">
          <a:xfrm>
            <a:off x="468313" y="5170488"/>
            <a:ext cx="8229600" cy="120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eaLnBrk="0" hangingPunct="0">
              <a:spcBef>
                <a:spcPct val="20000"/>
              </a:spcBef>
              <a:buFont typeface="Arial" charset="0"/>
              <a:buNone/>
            </a:pPr>
            <a:r>
              <a:rPr lang="en-GB"/>
              <a:t>Replace "&lt;GITHUB_ID&gt;" with your own GitHub ID in the above URL.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GB">
                <a:latin typeface="Calibri" charset="0"/>
              </a:rPr>
              <a:t>OK, we are ready </a:t>
            </a:r>
            <a:r>
              <a:rPr lang="en-GB">
                <a:latin typeface="Calibri" charset="0"/>
                <a:sym typeface="Wingdings" charset="0"/>
              </a:rPr>
              <a:t></a:t>
            </a:r>
            <a:endParaRPr lang="en-GB">
              <a:latin typeface="Calibri" charset="0"/>
            </a:endParaRPr>
          </a:p>
        </p:txBody>
      </p:sp>
      <p:sp>
        <p:nvSpPr>
          <p:cNvPr id="33795" name="Content Placeholder 2"/>
          <p:cNvSpPr>
            <a:spLocks noGrp="1"/>
          </p:cNvSpPr>
          <p:nvPr>
            <p:ph idx="1"/>
          </p:nvPr>
        </p:nvSpPr>
        <p:spPr/>
        <p:txBody>
          <a:bodyPr/>
          <a:lstStyle/>
          <a:p>
            <a:pPr marL="0" indent="0">
              <a:buFont typeface="Arial" pitchFamily="34" charset="0"/>
              <a:buNone/>
              <a:defRPr/>
            </a:pPr>
            <a:r>
              <a:rPr lang="en-GB" altLang="en-US" dirty="0" smtClean="0">
                <a:ea typeface="+mn-ea"/>
              </a:rPr>
              <a:t>When you begin your first exercise:</a:t>
            </a:r>
          </a:p>
          <a:p>
            <a:pPr marL="514350" indent="-514350">
              <a:buFont typeface="Arial" pitchFamily="34" charset="0"/>
              <a:buAutoNum type="arabicPeriod"/>
              <a:defRPr/>
            </a:pPr>
            <a:r>
              <a:rPr lang="en-GB" altLang="en-US" dirty="0" smtClean="0">
                <a:ea typeface="+mn-ea"/>
              </a:rPr>
              <a:t>Enter the repository directory:</a:t>
            </a:r>
          </a:p>
          <a:p>
            <a:pPr marL="0" indent="0">
              <a:buFont typeface="Arial" pitchFamily="34" charset="0"/>
              <a:buNone/>
              <a:defRPr/>
            </a:pPr>
            <a:r>
              <a:rPr lang="en-GB" altLang="en-US" dirty="0" smtClean="0">
                <a:ea typeface="+mn-ea"/>
              </a:rPr>
              <a:t>    $ cd $HOME/</a:t>
            </a:r>
            <a:r>
              <a:rPr lang="en-GB" altLang="en-US" dirty="0" err="1" smtClean="0">
                <a:ea typeface="+mn-ea"/>
              </a:rPr>
              <a:t>ncas-isc</a:t>
            </a:r>
            <a:r>
              <a:rPr lang="en-GB" altLang="en-US" dirty="0" smtClean="0">
                <a:ea typeface="+mn-ea"/>
              </a:rPr>
              <a:t>/</a:t>
            </a:r>
          </a:p>
          <a:p>
            <a:pPr marL="0" indent="0">
              <a:buFont typeface="Arial" pitchFamily="34" charset="0"/>
              <a:buNone/>
              <a:defRPr/>
            </a:pPr>
            <a:r>
              <a:rPr lang="en-GB" altLang="en-US" dirty="0" smtClean="0">
                <a:ea typeface="+mn-ea"/>
              </a:rPr>
              <a:t>2. Create a working directory to store your exercises:</a:t>
            </a:r>
          </a:p>
          <a:p>
            <a:pPr marL="0" indent="0">
              <a:buFont typeface="Arial" pitchFamily="34" charset="0"/>
              <a:buNone/>
              <a:defRPr/>
            </a:pPr>
            <a:r>
              <a:rPr lang="en-GB" altLang="en-US" dirty="0">
                <a:ea typeface="+mn-ea"/>
              </a:rPr>
              <a:t> </a:t>
            </a:r>
            <a:r>
              <a:rPr lang="en-GB" altLang="en-US" dirty="0" smtClean="0">
                <a:ea typeface="+mn-ea"/>
              </a:rPr>
              <a:t>   $ </a:t>
            </a:r>
            <a:r>
              <a:rPr lang="en-GB" altLang="en-US" dirty="0" err="1" smtClean="0">
                <a:ea typeface="+mn-ea"/>
              </a:rPr>
              <a:t>mkdir</a:t>
            </a:r>
            <a:r>
              <a:rPr lang="en-GB" altLang="en-US" dirty="0" smtClean="0">
                <a:ea typeface="+mn-ea"/>
              </a:rPr>
              <a:t> </a:t>
            </a:r>
            <a:r>
              <a:rPr lang="en-GB" altLang="en-US" dirty="0" err="1" smtClean="0">
                <a:ea typeface="+mn-ea"/>
              </a:rPr>
              <a:t>mywork</a:t>
            </a:r>
            <a:endParaRPr lang="en-GB" altLang="en-US" dirty="0" smtClean="0">
              <a:ea typeface="+mn-ea"/>
            </a:endParaRPr>
          </a:p>
          <a:p>
            <a:pPr marL="0" indent="0">
              <a:buFont typeface="Arial" pitchFamily="34" charset="0"/>
              <a:buNone/>
              <a:defRPr/>
            </a:pPr>
            <a:r>
              <a:rPr lang="en-GB" altLang="en-US" dirty="0" smtClean="0">
                <a:ea typeface="+mn-ea"/>
              </a:rPr>
              <a:t>3. Add a README to the directory:</a:t>
            </a:r>
          </a:p>
          <a:p>
            <a:pPr marL="0" indent="0">
              <a:buFont typeface="Arial" pitchFamily="34" charset="0"/>
              <a:buNone/>
              <a:defRPr/>
            </a:pPr>
            <a:r>
              <a:rPr lang="en-GB" altLang="en-US" dirty="0">
                <a:ea typeface="+mn-ea"/>
              </a:rPr>
              <a:t> </a:t>
            </a:r>
            <a:r>
              <a:rPr lang="en-GB" altLang="en-US" dirty="0" smtClean="0">
                <a:ea typeface="+mn-ea"/>
              </a:rPr>
              <a:t>   $ echo "My exercises" &gt; </a:t>
            </a:r>
            <a:r>
              <a:rPr lang="en-GB" altLang="en-US" dirty="0" err="1" smtClean="0">
                <a:ea typeface="+mn-ea"/>
              </a:rPr>
              <a:t>mywork</a:t>
            </a:r>
            <a:r>
              <a:rPr lang="en-GB" altLang="en-US" dirty="0" smtClean="0">
                <a:ea typeface="+mn-ea"/>
              </a:rPr>
              <a:t>/README.txt</a:t>
            </a:r>
          </a:p>
          <a:p>
            <a:pPr marL="514350" indent="-514350">
              <a:buFont typeface="Arial" pitchFamily="34" charset="0"/>
              <a:buAutoNum type="arabicPeriod"/>
              <a:defRPr/>
            </a:pPr>
            <a:endParaRPr lang="en-GB" altLang="en-US" dirty="0" smtClean="0">
              <a:ea typeface="+mn-ea"/>
            </a:endParaRPr>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GB">
                <a:latin typeface="Calibri" charset="0"/>
              </a:rPr>
              <a:t>And get your changes into Git</a:t>
            </a:r>
          </a:p>
        </p:txBody>
      </p:sp>
      <p:sp>
        <p:nvSpPr>
          <p:cNvPr id="33795" name="Content Placeholder 2"/>
          <p:cNvSpPr>
            <a:spLocks noGrp="1"/>
          </p:cNvSpPr>
          <p:nvPr>
            <p:ph idx="1"/>
          </p:nvPr>
        </p:nvSpPr>
        <p:spPr/>
        <p:txBody>
          <a:bodyPr/>
          <a:lstStyle/>
          <a:p>
            <a:pPr marL="514350" indent="-514350">
              <a:buFont typeface="Arial" pitchFamily="34" charset="0"/>
              <a:buAutoNum type="arabicPeriod"/>
              <a:defRPr/>
            </a:pPr>
            <a:r>
              <a:rPr lang="en-GB" altLang="en-US" dirty="0" smtClean="0">
                <a:ea typeface="+mn-ea"/>
              </a:rPr>
              <a:t>Add the README to your local repo and commit the change:</a:t>
            </a:r>
          </a:p>
          <a:p>
            <a:pPr marL="0" indent="0">
              <a:buFont typeface="Arial" pitchFamily="34" charset="0"/>
              <a:buNone/>
              <a:defRPr/>
            </a:pPr>
            <a:r>
              <a:rPr lang="en-GB" altLang="en-US" dirty="0" smtClean="0">
                <a:ea typeface="+mn-ea"/>
              </a:rPr>
              <a:t>    $ git add </a:t>
            </a:r>
            <a:r>
              <a:rPr lang="en-GB" altLang="en-US" dirty="0" err="1" smtClean="0">
                <a:ea typeface="+mn-ea"/>
              </a:rPr>
              <a:t>mywork</a:t>
            </a:r>
            <a:r>
              <a:rPr lang="en-GB" altLang="en-US" dirty="0" smtClean="0">
                <a:ea typeface="+mn-ea"/>
              </a:rPr>
              <a:t>/README.txt</a:t>
            </a:r>
          </a:p>
          <a:p>
            <a:pPr marL="0" indent="0">
              <a:buFont typeface="Arial" pitchFamily="34" charset="0"/>
              <a:buNone/>
              <a:defRPr/>
            </a:pPr>
            <a:r>
              <a:rPr lang="en-GB" altLang="en-US" dirty="0">
                <a:ea typeface="+mn-ea"/>
              </a:rPr>
              <a:t> </a:t>
            </a:r>
            <a:r>
              <a:rPr lang="en-GB" altLang="en-US" dirty="0" smtClean="0">
                <a:ea typeface="+mn-ea"/>
              </a:rPr>
              <a:t>   $ git commit -m "Added a simple README"</a:t>
            </a:r>
          </a:p>
          <a:p>
            <a:pPr marL="0" indent="0">
              <a:buFont typeface="Arial" pitchFamily="34" charset="0"/>
              <a:buNone/>
              <a:defRPr/>
            </a:pPr>
            <a:r>
              <a:rPr lang="en-GB" altLang="en-US" dirty="0" smtClean="0">
                <a:ea typeface="+mn-ea"/>
              </a:rPr>
              <a:t>2. Push your changes to the remote GitHub repository:</a:t>
            </a:r>
          </a:p>
          <a:p>
            <a:pPr marL="0" indent="0">
              <a:buFont typeface="Arial" pitchFamily="34" charset="0"/>
              <a:buNone/>
              <a:defRPr/>
            </a:pPr>
            <a:r>
              <a:rPr lang="en-GB" altLang="en-US" dirty="0">
                <a:ea typeface="+mn-ea"/>
              </a:rPr>
              <a:t> </a:t>
            </a:r>
            <a:r>
              <a:rPr lang="en-GB" altLang="en-US" dirty="0" smtClean="0">
                <a:ea typeface="+mn-ea"/>
              </a:rPr>
              <a:t>   $ git push</a:t>
            </a: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GB">
                <a:latin typeface="Calibri" charset="0"/>
              </a:rPr>
              <a:t>Let's enter "mywork/" </a:t>
            </a:r>
            <a:br>
              <a:rPr lang="en-GB">
                <a:latin typeface="Calibri" charset="0"/>
              </a:rPr>
            </a:br>
            <a:r>
              <a:rPr lang="en-GB">
                <a:latin typeface="Calibri" charset="0"/>
              </a:rPr>
              <a:t>and work there</a:t>
            </a:r>
          </a:p>
        </p:txBody>
      </p:sp>
      <p:sp>
        <p:nvSpPr>
          <p:cNvPr id="33795" name="Content Placeholder 2"/>
          <p:cNvSpPr>
            <a:spLocks noGrp="1"/>
          </p:cNvSpPr>
          <p:nvPr>
            <p:ph idx="1"/>
          </p:nvPr>
        </p:nvSpPr>
        <p:spPr/>
        <p:txBody>
          <a:bodyPr/>
          <a:lstStyle/>
          <a:p>
            <a:pPr marL="514350" indent="-514350">
              <a:buFont typeface="Arial" pitchFamily="34" charset="0"/>
              <a:buAutoNum type="arabicPeriod"/>
              <a:defRPr/>
            </a:pPr>
            <a:r>
              <a:rPr lang="en-GB" altLang="en-US" dirty="0" smtClean="0">
                <a:ea typeface="+mn-ea"/>
              </a:rPr>
              <a:t>Enter the directory:</a:t>
            </a:r>
          </a:p>
          <a:p>
            <a:pPr marL="0" indent="0">
              <a:buFont typeface="Arial" pitchFamily="34" charset="0"/>
              <a:buNone/>
              <a:defRPr/>
            </a:pPr>
            <a:r>
              <a:rPr lang="en-GB" altLang="en-US" dirty="0" smtClean="0">
                <a:ea typeface="+mn-ea"/>
              </a:rPr>
              <a:t>    $ cd </a:t>
            </a:r>
            <a:r>
              <a:rPr lang="en-GB" altLang="en-US" dirty="0" err="1" smtClean="0">
                <a:ea typeface="+mn-ea"/>
              </a:rPr>
              <a:t>mywork</a:t>
            </a:r>
            <a:r>
              <a:rPr lang="en-GB" altLang="en-US" dirty="0" smtClean="0">
                <a:ea typeface="+mn-ea"/>
              </a:rPr>
              <a:t>/</a:t>
            </a:r>
          </a:p>
          <a:p>
            <a:pPr marL="0" indent="0">
              <a:buFont typeface="Arial" pitchFamily="34" charset="0"/>
              <a:buNone/>
              <a:defRPr/>
            </a:pPr>
            <a:r>
              <a:rPr lang="en-GB" altLang="en-US" dirty="0" smtClean="0">
                <a:ea typeface="+mn-ea"/>
              </a:rPr>
              <a:t>2. Create your first exercise script:</a:t>
            </a:r>
          </a:p>
          <a:p>
            <a:pPr marL="0" indent="0">
              <a:buFont typeface="Arial" pitchFamily="34" charset="0"/>
              <a:buNone/>
              <a:defRPr/>
            </a:pPr>
            <a:r>
              <a:rPr lang="en-GB" altLang="en-US" dirty="0">
                <a:ea typeface="+mn-ea"/>
              </a:rPr>
              <a:t> </a:t>
            </a:r>
            <a:r>
              <a:rPr lang="en-GB" altLang="en-US" dirty="0" smtClean="0">
                <a:ea typeface="+mn-ea"/>
              </a:rPr>
              <a:t>   $ </a:t>
            </a:r>
            <a:r>
              <a:rPr lang="en-GB" altLang="en-US" dirty="0" err="1" smtClean="0">
                <a:ea typeface="+mn-ea"/>
              </a:rPr>
              <a:t>gedit</a:t>
            </a:r>
            <a:r>
              <a:rPr lang="en-GB" altLang="en-US" dirty="0" smtClean="0">
                <a:ea typeface="+mn-ea"/>
              </a:rPr>
              <a:t> ???? linux1.sh</a:t>
            </a:r>
          </a:p>
          <a:p>
            <a:pPr marL="0" indent="0">
              <a:buFont typeface="Arial" pitchFamily="34" charset="0"/>
              <a:buNone/>
              <a:defRPr/>
            </a:pPr>
            <a:r>
              <a:rPr lang="en-GB" altLang="en-US" dirty="0" smtClean="0">
                <a:ea typeface="+mn-ea"/>
              </a:rPr>
              <a:t>3. Make your local repo aware of the file:</a:t>
            </a:r>
            <a:br>
              <a:rPr lang="en-GB" altLang="en-US" dirty="0" smtClean="0">
                <a:ea typeface="+mn-ea"/>
              </a:rPr>
            </a:br>
            <a:r>
              <a:rPr lang="en-GB" altLang="en-US" dirty="0" smtClean="0">
                <a:ea typeface="+mn-ea"/>
              </a:rPr>
              <a:t>    $ git add linux1.sh</a:t>
            </a:r>
          </a:p>
          <a:p>
            <a:pPr marL="0" indent="0">
              <a:buFont typeface="Arial" pitchFamily="34" charset="0"/>
              <a:buNone/>
              <a:defRPr/>
            </a:pPr>
            <a:r>
              <a:rPr lang="en-GB" altLang="en-US" dirty="0" smtClean="0">
                <a:ea typeface="+mn-ea"/>
              </a:rPr>
              <a:t>4. Commit it to the local repo:</a:t>
            </a:r>
          </a:p>
          <a:p>
            <a:pPr marL="0" indent="0">
              <a:buFont typeface="Arial" pitchFamily="34" charset="0"/>
              <a:buNone/>
              <a:defRPr/>
            </a:pPr>
            <a:r>
              <a:rPr lang="en-GB" altLang="en-US" dirty="0">
                <a:ea typeface="+mn-ea"/>
              </a:rPr>
              <a:t> </a:t>
            </a:r>
            <a:r>
              <a:rPr lang="en-GB" altLang="en-US" dirty="0" smtClean="0">
                <a:ea typeface="+mn-ea"/>
              </a:rPr>
              <a:t>   $ git commit</a:t>
            </a:r>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GB">
                <a:latin typeface="Calibri" charset="0"/>
              </a:rPr>
              <a:t>Let's enter "mywork/" </a:t>
            </a:r>
            <a:br>
              <a:rPr lang="en-GB">
                <a:latin typeface="Calibri" charset="0"/>
              </a:rPr>
            </a:br>
            <a:r>
              <a:rPr lang="en-GB">
                <a:latin typeface="Calibri" charset="0"/>
              </a:rPr>
              <a:t>and work there</a:t>
            </a:r>
          </a:p>
        </p:txBody>
      </p:sp>
      <p:sp>
        <p:nvSpPr>
          <p:cNvPr id="33795" name="Content Placeholder 2"/>
          <p:cNvSpPr>
            <a:spLocks noGrp="1"/>
          </p:cNvSpPr>
          <p:nvPr>
            <p:ph idx="1"/>
          </p:nvPr>
        </p:nvSpPr>
        <p:spPr/>
        <p:txBody>
          <a:bodyPr/>
          <a:lstStyle/>
          <a:p>
            <a:pPr marL="514350" indent="-514350">
              <a:buFont typeface="Arial" pitchFamily="34" charset="0"/>
              <a:buAutoNum type="arabicPeriod"/>
              <a:defRPr/>
            </a:pPr>
            <a:r>
              <a:rPr lang="en-GB" altLang="en-US" dirty="0" smtClean="0">
                <a:ea typeface="+mn-ea"/>
              </a:rPr>
              <a:t>Enter the directory:</a:t>
            </a:r>
          </a:p>
          <a:p>
            <a:pPr marL="0" indent="0">
              <a:buFont typeface="Arial" pitchFamily="34" charset="0"/>
              <a:buNone/>
              <a:defRPr/>
            </a:pPr>
            <a:r>
              <a:rPr lang="en-GB" altLang="en-US" dirty="0" smtClean="0">
                <a:ea typeface="+mn-ea"/>
              </a:rPr>
              <a:t>    $ cd </a:t>
            </a:r>
            <a:r>
              <a:rPr lang="en-GB" altLang="en-US" dirty="0" err="1" smtClean="0">
                <a:ea typeface="+mn-ea"/>
              </a:rPr>
              <a:t>mywork</a:t>
            </a:r>
            <a:r>
              <a:rPr lang="en-GB" altLang="en-US" dirty="0" smtClean="0">
                <a:ea typeface="+mn-ea"/>
              </a:rPr>
              <a:t>/</a:t>
            </a:r>
          </a:p>
          <a:p>
            <a:pPr marL="0" indent="0">
              <a:buFont typeface="Arial" pitchFamily="34" charset="0"/>
              <a:buNone/>
              <a:defRPr/>
            </a:pPr>
            <a:r>
              <a:rPr lang="en-GB" altLang="en-US" dirty="0" smtClean="0">
                <a:ea typeface="+mn-ea"/>
              </a:rPr>
              <a:t>2. Create your first exercise script:</a:t>
            </a:r>
          </a:p>
          <a:p>
            <a:pPr marL="0" indent="0">
              <a:buFont typeface="Arial" pitchFamily="34" charset="0"/>
              <a:buNone/>
              <a:defRPr/>
            </a:pPr>
            <a:r>
              <a:rPr lang="en-GB" altLang="en-US" dirty="0">
                <a:ea typeface="+mn-ea"/>
              </a:rPr>
              <a:t> </a:t>
            </a:r>
            <a:r>
              <a:rPr lang="en-GB" altLang="en-US" dirty="0" smtClean="0">
                <a:ea typeface="+mn-ea"/>
              </a:rPr>
              <a:t>   $ </a:t>
            </a:r>
            <a:r>
              <a:rPr lang="en-GB" altLang="en-US" dirty="0" err="1" smtClean="0">
                <a:ea typeface="+mn-ea"/>
              </a:rPr>
              <a:t>gedit</a:t>
            </a:r>
            <a:r>
              <a:rPr lang="en-GB" altLang="en-US" dirty="0" smtClean="0">
                <a:ea typeface="+mn-ea"/>
              </a:rPr>
              <a:t> ???? linux1.sh</a:t>
            </a:r>
          </a:p>
          <a:p>
            <a:pPr marL="0" indent="0">
              <a:buFont typeface="Arial" pitchFamily="34" charset="0"/>
              <a:buNone/>
              <a:defRPr/>
            </a:pPr>
            <a:r>
              <a:rPr lang="en-GB" altLang="en-US" dirty="0" smtClean="0">
                <a:ea typeface="+mn-ea"/>
              </a:rPr>
              <a:t>3. Make your local repo aware of the file:</a:t>
            </a:r>
            <a:br>
              <a:rPr lang="en-GB" altLang="en-US" dirty="0" smtClean="0">
                <a:ea typeface="+mn-ea"/>
              </a:rPr>
            </a:br>
            <a:r>
              <a:rPr lang="en-GB" altLang="en-US" dirty="0" smtClean="0">
                <a:ea typeface="+mn-ea"/>
              </a:rPr>
              <a:t>    $ git add linux1.sh</a:t>
            </a:r>
          </a:p>
          <a:p>
            <a:pPr marL="0" indent="0">
              <a:buFont typeface="Arial" pitchFamily="34" charset="0"/>
              <a:buNone/>
              <a:defRPr/>
            </a:pPr>
            <a:r>
              <a:rPr lang="en-GB" altLang="en-US" dirty="0" smtClean="0">
                <a:ea typeface="+mn-ea"/>
              </a:rPr>
              <a:t>4. Commit it to the local repo:</a:t>
            </a:r>
          </a:p>
          <a:p>
            <a:pPr marL="0" indent="0">
              <a:buFont typeface="Arial" pitchFamily="34" charset="0"/>
              <a:buNone/>
              <a:defRPr/>
            </a:pPr>
            <a:r>
              <a:rPr lang="en-GB" altLang="en-US" dirty="0">
                <a:ea typeface="+mn-ea"/>
              </a:rPr>
              <a:t> </a:t>
            </a:r>
            <a:r>
              <a:rPr lang="en-GB" altLang="en-US" dirty="0" smtClean="0">
                <a:ea typeface="+mn-ea"/>
              </a:rPr>
              <a:t>   $ git commit</a:t>
            </a: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GB">
                <a:latin typeface="Calibri" charset="0"/>
              </a:rPr>
              <a:t>Whenever you want to push to GitHub</a:t>
            </a:r>
          </a:p>
        </p:txBody>
      </p:sp>
      <p:sp>
        <p:nvSpPr>
          <p:cNvPr id="38915" name="Content Placeholder 2"/>
          <p:cNvSpPr>
            <a:spLocks noGrp="1"/>
          </p:cNvSpPr>
          <p:nvPr>
            <p:ph idx="1"/>
          </p:nvPr>
        </p:nvSpPr>
        <p:spPr/>
        <p:txBody>
          <a:bodyPr/>
          <a:lstStyle/>
          <a:p>
            <a:pPr>
              <a:buFont typeface="Arial" charset="0"/>
              <a:buNone/>
            </a:pPr>
            <a:r>
              <a:rPr lang="en-GB">
                <a:latin typeface="Calibri" charset="0"/>
              </a:rPr>
              <a:t>$ git push</a:t>
            </a:r>
          </a:p>
          <a:p>
            <a:pPr>
              <a:buFont typeface="Arial" charset="0"/>
              <a:buNone/>
            </a:pPr>
            <a:endParaRPr lang="en-GB">
              <a:latin typeface="Calibri" charset="0"/>
            </a:endParaRPr>
          </a:p>
          <a:p>
            <a:pPr>
              <a:buFont typeface="Arial" charset="0"/>
              <a:buNone/>
            </a:pPr>
            <a:r>
              <a:rPr lang="en-GB">
                <a:latin typeface="Calibri" charset="0"/>
              </a:rPr>
              <a:t>…and your work is safely stored somewhere on the cloud!</a:t>
            </a: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GB">
                <a:latin typeface="Calibri" charset="0"/>
              </a:rPr>
              <a:t>Why "add" and then "commit"?</a:t>
            </a:r>
          </a:p>
        </p:txBody>
      </p:sp>
      <p:sp>
        <p:nvSpPr>
          <p:cNvPr id="39939" name="Content Placeholder 2"/>
          <p:cNvSpPr>
            <a:spLocks noGrp="1"/>
          </p:cNvSpPr>
          <p:nvPr>
            <p:ph idx="1"/>
          </p:nvPr>
        </p:nvSpPr>
        <p:spPr/>
        <p:txBody>
          <a:bodyPr/>
          <a:lstStyle/>
          <a:p>
            <a:r>
              <a:rPr lang="en-GB">
                <a:latin typeface="Calibri" charset="0"/>
              </a:rPr>
              <a:t>Need explanation here of staging area…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125413"/>
            <a:ext cx="8229600" cy="1143000"/>
          </a:xfrm>
        </p:spPr>
        <p:txBody>
          <a:bodyPr/>
          <a:lstStyle/>
          <a:p>
            <a:r>
              <a:rPr lang="en-GB">
                <a:latin typeface="Calibri" charset="0"/>
              </a:rPr>
              <a:t>But those days are gone!</a:t>
            </a:r>
          </a:p>
        </p:txBody>
      </p:sp>
      <p:sp>
        <p:nvSpPr>
          <p:cNvPr id="5123" name="Content Placeholder 2"/>
          <p:cNvSpPr>
            <a:spLocks noGrp="1"/>
          </p:cNvSpPr>
          <p:nvPr>
            <p:ph idx="1"/>
          </p:nvPr>
        </p:nvSpPr>
        <p:spPr>
          <a:xfrm>
            <a:off x="206375" y="1268413"/>
            <a:ext cx="8686800" cy="5257800"/>
          </a:xfrm>
        </p:spPr>
        <p:txBody>
          <a:bodyPr/>
          <a:lstStyle/>
          <a:p>
            <a:r>
              <a:rPr lang="en-GB">
                <a:latin typeface="Calibri" charset="0"/>
              </a:rPr>
              <a:t>Scientists are typically </a:t>
            </a:r>
            <a:r>
              <a:rPr lang="en-GB" b="1">
                <a:latin typeface="Calibri" charset="0"/>
              </a:rPr>
              <a:t>required to publish data and code</a:t>
            </a:r>
            <a:r>
              <a:rPr lang="en-GB">
                <a:latin typeface="Calibri" charset="0"/>
              </a:rPr>
              <a:t> (by their funders/institutions).</a:t>
            </a:r>
          </a:p>
          <a:p>
            <a:endParaRPr lang="en-GB" sz="1200">
              <a:latin typeface="Calibri" charset="0"/>
            </a:endParaRPr>
          </a:p>
          <a:p>
            <a:r>
              <a:rPr lang="en-GB">
                <a:latin typeface="Calibri" charset="0"/>
              </a:rPr>
              <a:t>Collaboration between scientists requires data-sharing; this implicitly relies on </a:t>
            </a:r>
            <a:r>
              <a:rPr lang="en-GB" b="1">
                <a:latin typeface="Calibri" charset="0"/>
              </a:rPr>
              <a:t>code-sharing</a:t>
            </a:r>
            <a:r>
              <a:rPr lang="en-GB">
                <a:latin typeface="Calibri" charset="0"/>
              </a:rPr>
              <a:t>.</a:t>
            </a:r>
          </a:p>
          <a:p>
            <a:endParaRPr lang="en-GB" sz="1200">
              <a:latin typeface="Calibri" charset="0"/>
            </a:endParaRPr>
          </a:p>
          <a:p>
            <a:r>
              <a:rPr lang="en-GB">
                <a:latin typeface="Calibri" charset="0"/>
              </a:rPr>
              <a:t>There are </a:t>
            </a:r>
            <a:r>
              <a:rPr lang="en-GB" b="1">
                <a:latin typeface="Calibri" charset="0"/>
              </a:rPr>
              <a:t>tools that make it easy </a:t>
            </a:r>
            <a:r>
              <a:rPr lang="en-GB">
                <a:latin typeface="Calibri" charset="0"/>
              </a:rPr>
              <a:t>to record our changes, document our workflow and “fix” releases of our code at important steps along the way.</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12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1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GB">
                <a:latin typeface="Calibri" charset="0"/>
              </a:rPr>
              <a:t>What is the “staging area”?</a:t>
            </a:r>
          </a:p>
        </p:txBody>
      </p:sp>
      <p:sp>
        <p:nvSpPr>
          <p:cNvPr id="40963" name="Content Placeholder 2"/>
          <p:cNvSpPr>
            <a:spLocks noGrp="1"/>
          </p:cNvSpPr>
          <p:nvPr>
            <p:ph idx="1"/>
          </p:nvPr>
        </p:nvSpPr>
        <p:spPr/>
        <p:txBody>
          <a:bodyPr/>
          <a:lstStyle/>
          <a:p>
            <a:r>
              <a:rPr lang="en-GB">
                <a:latin typeface="Calibri" charset="0"/>
              </a:rPr>
              <a:t>The staging area is where you put the changes you intend to commit:</a:t>
            </a:r>
          </a:p>
          <a:p>
            <a:pPr lvl="1"/>
            <a:r>
              <a:rPr lang="en-GB">
                <a:latin typeface="Calibri" charset="0"/>
              </a:rPr>
              <a:t>Stage all your intended changes</a:t>
            </a:r>
          </a:p>
          <a:p>
            <a:pPr lvl="1"/>
            <a:r>
              <a:rPr lang="en-GB">
                <a:latin typeface="Calibri" charset="0"/>
              </a:rPr>
              <a:t>When ready and happy with them: commit</a:t>
            </a:r>
          </a:p>
          <a:p>
            <a:pPr lvl="1"/>
            <a:endParaRPr lang="en-GB">
              <a:latin typeface="Calibri" charset="0"/>
            </a:endParaRPr>
          </a:p>
          <a:p>
            <a:r>
              <a:rPr lang="en-GB">
                <a:latin typeface="Calibri" charset="0"/>
              </a:rPr>
              <a:t>“</a:t>
            </a:r>
            <a:r>
              <a:rPr lang="en-GB" i="1">
                <a:latin typeface="Calibri" charset="0"/>
              </a:rPr>
              <a:t>Isn’t that more work?”</a:t>
            </a:r>
            <a:r>
              <a:rPr lang="en-GB">
                <a:latin typeface="Calibri" charset="0"/>
              </a:rPr>
              <a:t> you say...</a:t>
            </a:r>
          </a:p>
          <a:p>
            <a:pPr lvl="1"/>
            <a:r>
              <a:rPr lang="en-GB">
                <a:latin typeface="Calibri" charset="0"/>
              </a:rPr>
              <a:t>YES: but you can package up each commit exactly as you want it.</a:t>
            </a: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GB">
                <a:latin typeface="Calibri" charset="0"/>
              </a:rPr>
              <a:t>Committing</a:t>
            </a:r>
          </a:p>
        </p:txBody>
      </p:sp>
      <p:sp>
        <p:nvSpPr>
          <p:cNvPr id="41987" name="Content Placeholder 2"/>
          <p:cNvSpPr>
            <a:spLocks noGrp="1"/>
          </p:cNvSpPr>
          <p:nvPr>
            <p:ph idx="1"/>
          </p:nvPr>
        </p:nvSpPr>
        <p:spPr/>
        <p:txBody>
          <a:bodyPr/>
          <a:lstStyle/>
          <a:p>
            <a:pPr>
              <a:buFont typeface="Arial" charset="0"/>
              <a:buNone/>
            </a:pPr>
            <a:r>
              <a:rPr lang="en-GB" sz="2800">
                <a:latin typeface="Courier New" charset="0"/>
                <a:cs typeface="Courier New" charset="0"/>
              </a:rPr>
              <a:t>	</a:t>
            </a:r>
            <a:r>
              <a:rPr lang="en-GB" sz="2400">
                <a:latin typeface="Courier New" charset="0"/>
                <a:cs typeface="Courier New" charset="0"/>
              </a:rPr>
              <a:t>$ git commit -m “Fixed typo in line 2”</a:t>
            </a:r>
          </a:p>
          <a:p>
            <a:pPr>
              <a:buFont typeface="Arial" charset="0"/>
              <a:buNone/>
            </a:pPr>
            <a:endParaRPr lang="en-GB">
              <a:latin typeface="Calibri" charset="0"/>
            </a:endParaRPr>
          </a:p>
          <a:p>
            <a:pPr>
              <a:buFont typeface="Arial" charset="0"/>
              <a:buNone/>
            </a:pPr>
            <a:r>
              <a:rPr lang="en-GB">
                <a:latin typeface="Calibri" charset="0"/>
              </a:rPr>
              <a:t>OR, with the “add” process implicit in the commit (i.e. ignore the staging phase):</a:t>
            </a:r>
          </a:p>
          <a:p>
            <a:pPr>
              <a:buFont typeface="Arial" charset="0"/>
              <a:buNone/>
            </a:pPr>
            <a:endParaRPr lang="en-GB">
              <a:latin typeface="Calibri" charset="0"/>
            </a:endParaRPr>
          </a:p>
          <a:p>
            <a:pPr>
              <a:buFont typeface="Arial" charset="0"/>
              <a:buNone/>
            </a:pPr>
            <a:r>
              <a:rPr lang="en-GB" sz="2800">
                <a:latin typeface="Courier New" charset="0"/>
                <a:cs typeface="Courier New" charset="0"/>
              </a:rPr>
              <a:t>	</a:t>
            </a:r>
            <a:r>
              <a:rPr lang="en-GB" sz="2400">
                <a:latin typeface="Courier New" charset="0"/>
                <a:cs typeface="Courier New" charset="0"/>
              </a:rPr>
              <a:t>$ git commit -a -m “Fixed typo in line 2”</a:t>
            </a:r>
            <a:endParaRPr lang="en-GB" sz="2800">
              <a:latin typeface="Courier New" charset="0"/>
              <a:cs typeface="Courier New" charset="0"/>
            </a:endParaRPr>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468313" y="2492375"/>
            <a:ext cx="8229600" cy="1143000"/>
          </a:xfrm>
        </p:spPr>
        <p:txBody>
          <a:bodyPr/>
          <a:lstStyle/>
          <a:p>
            <a:r>
              <a:rPr lang="en-GB" b="1">
                <a:latin typeface="Calibri" charset="0"/>
              </a:rPr>
              <a:t>Other tools in the Git ecosystem</a:t>
            </a:r>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457200" y="-26988"/>
            <a:ext cx="8229600" cy="1143001"/>
          </a:xfrm>
        </p:spPr>
        <p:txBody>
          <a:bodyPr/>
          <a:lstStyle/>
          <a:p>
            <a:r>
              <a:rPr lang="en-GB" b="1">
                <a:latin typeface="Calibri" charset="0"/>
              </a:rPr>
              <a:t>git gui</a:t>
            </a:r>
          </a:p>
        </p:txBody>
      </p:sp>
      <p:pic>
        <p:nvPicPr>
          <p:cNvPr id="4" name="Picture 2"/>
          <p:cNvPicPr>
            <a:picLocks noChangeAspect="1" noChangeArrowheads="1"/>
          </p:cNvPicPr>
          <p:nvPr/>
        </p:nvPicPr>
        <p:blipFill>
          <a:blip r:embed="rId3"/>
          <a:srcRect l="6361" t="6516" r="25302" b="16758"/>
          <a:stretch>
            <a:fillRect/>
          </a:stretch>
        </p:blipFill>
        <p:spPr bwMode="auto">
          <a:xfrm>
            <a:off x="900113" y="2105025"/>
            <a:ext cx="7261225" cy="4583113"/>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44036" name="Rectangle 2"/>
          <p:cNvSpPr txBox="1">
            <a:spLocks noChangeArrowheads="1"/>
          </p:cNvSpPr>
          <p:nvPr/>
        </p:nvSpPr>
        <p:spPr bwMode="auto">
          <a:xfrm>
            <a:off x="401638" y="1020763"/>
            <a:ext cx="8353425"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0988">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eaLnBrk="0" hangingPunct="0">
              <a:spcBef>
                <a:spcPct val="20000"/>
              </a:spcBef>
              <a:buFont typeface="Arial" charset="0"/>
              <a:buNone/>
            </a:pPr>
            <a:r>
              <a:rPr lang="en-US">
                <a:sym typeface="Courier New" charset="0"/>
              </a:rPr>
              <a:t>Full set of GUIs for interacting with local and remote repos.</a:t>
            </a: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GB" b="1">
                <a:latin typeface="Calibri" charset="0"/>
              </a:rPr>
              <a:t>TortoiseGIT (for Windows)</a:t>
            </a:r>
          </a:p>
        </p:txBody>
      </p:sp>
      <p:pic>
        <p:nvPicPr>
          <p:cNvPr id="358402" name="Picture 2"/>
          <p:cNvPicPr>
            <a:picLocks noChangeAspect="1" noChangeArrowheads="1"/>
          </p:cNvPicPr>
          <p:nvPr/>
        </p:nvPicPr>
        <p:blipFill>
          <a:blip r:embed="rId3"/>
          <a:srcRect l="1660" t="3937" r="2042" b="22236"/>
          <a:stretch>
            <a:fillRect/>
          </a:stretch>
        </p:blipFill>
        <p:spPr bwMode="auto">
          <a:xfrm>
            <a:off x="134938" y="2733675"/>
            <a:ext cx="8850312" cy="3814763"/>
          </a:xfrm>
          <a:prstGeom prst="rect">
            <a:avLst/>
          </a:prstGeom>
          <a:ln>
            <a:headEnd/>
            <a:tailEnd/>
          </a:ln>
        </p:spPr>
        <p:style>
          <a:lnRef idx="2">
            <a:schemeClr val="dk1"/>
          </a:lnRef>
          <a:fillRef idx="1">
            <a:schemeClr val="lt1"/>
          </a:fillRef>
          <a:effectRef idx="0">
            <a:schemeClr val="dk1"/>
          </a:effectRef>
          <a:fontRef idx="minor">
            <a:schemeClr val="dk1"/>
          </a:fontRef>
        </p:style>
      </p:pic>
      <p:sp>
        <p:nvSpPr>
          <p:cNvPr id="45060" name="Rectangle 2"/>
          <p:cNvSpPr txBox="1">
            <a:spLocks noChangeArrowheads="1"/>
          </p:cNvSpPr>
          <p:nvPr/>
        </p:nvSpPr>
        <p:spPr bwMode="auto">
          <a:xfrm>
            <a:off x="250825" y="1484313"/>
            <a:ext cx="8353425"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0988">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eaLnBrk="0" hangingPunct="0">
              <a:spcBef>
                <a:spcPct val="20000"/>
              </a:spcBef>
              <a:buFont typeface="Arial" charset="0"/>
              <a:buNone/>
            </a:pPr>
            <a:r>
              <a:rPr lang="en-US">
                <a:sym typeface="Courier New" charset="0"/>
              </a:rPr>
              <a:t>Provides GUIs for adding/committing/changing - including a side-by-side diff…</a:t>
            </a:r>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GB">
                <a:latin typeface="Calibri" charset="0"/>
              </a:rPr>
              <a:t>The NCAS GitHub organisation</a:t>
            </a:r>
          </a:p>
        </p:txBody>
      </p:sp>
      <p:sp>
        <p:nvSpPr>
          <p:cNvPr id="46083" name="Content Placeholder 2"/>
          <p:cNvSpPr>
            <a:spLocks noGrp="1"/>
          </p:cNvSpPr>
          <p:nvPr>
            <p:ph idx="1"/>
          </p:nvPr>
        </p:nvSpPr>
        <p:spPr/>
        <p:txBody>
          <a:bodyPr/>
          <a:lstStyle/>
          <a:p>
            <a:pPr marL="0" indent="0">
              <a:buFont typeface="Arial" charset="0"/>
              <a:buNone/>
            </a:pPr>
            <a:r>
              <a:rPr lang="en-GB">
                <a:latin typeface="Calibri" charset="0"/>
              </a:rPr>
              <a:t>An NCAS GitHub organisation has been set up.</a:t>
            </a:r>
          </a:p>
          <a:p>
            <a:pPr marL="0" indent="0">
              <a:buFont typeface="Arial" charset="0"/>
              <a:buNone/>
            </a:pPr>
            <a:r>
              <a:rPr lang="en-GB">
                <a:latin typeface="Calibri" charset="0"/>
              </a:rPr>
              <a:t>This allows repositories to be set up that where users could share code when it has become a more formal collaboration.</a:t>
            </a:r>
          </a:p>
          <a:p>
            <a:pPr marL="0" indent="0">
              <a:buFont typeface="Arial" charset="0"/>
              <a:buNone/>
            </a:pPr>
            <a:endParaRPr lang="en-GB">
              <a:latin typeface="Calibri" charset="0"/>
            </a:endParaRPr>
          </a:p>
          <a:p>
            <a:pPr marL="0" indent="0">
              <a:buFont typeface="Arial" charset="0"/>
              <a:buNone/>
            </a:pPr>
            <a:r>
              <a:rPr lang="en-GB">
                <a:latin typeface="Calibri" charset="0"/>
              </a:rPr>
              <a:t>If you want to become part of the NCAS GitHub please contact Ag, James or Dan and send them your GitHub account ID.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457200" y="-26988"/>
            <a:ext cx="8229600" cy="1143001"/>
          </a:xfrm>
        </p:spPr>
        <p:txBody>
          <a:bodyPr/>
          <a:lstStyle/>
          <a:p>
            <a:r>
              <a:rPr lang="en-GB" b="1">
                <a:latin typeface="Calibri" charset="0"/>
              </a:rPr>
              <a:t>The </a:t>
            </a:r>
            <a:r>
              <a:rPr lang="en-GB" b="1" i="1">
                <a:latin typeface="Calibri" charset="0"/>
              </a:rPr>
              <a:t>why</a:t>
            </a:r>
            <a:r>
              <a:rPr lang="en-GB" b="1">
                <a:latin typeface="Calibri" charset="0"/>
              </a:rPr>
              <a:t> - one more time</a:t>
            </a:r>
          </a:p>
        </p:txBody>
      </p:sp>
      <p:sp>
        <p:nvSpPr>
          <p:cNvPr id="187395" name="Content Placeholder 2"/>
          <p:cNvSpPr>
            <a:spLocks noGrp="1"/>
          </p:cNvSpPr>
          <p:nvPr>
            <p:ph idx="1"/>
          </p:nvPr>
        </p:nvSpPr>
        <p:spPr>
          <a:xfrm>
            <a:off x="457200" y="908050"/>
            <a:ext cx="8435975" cy="5256213"/>
          </a:xfrm>
        </p:spPr>
        <p:txBody>
          <a:bodyPr/>
          <a:lstStyle/>
          <a:p>
            <a:r>
              <a:rPr lang="en-GB" sz="2800">
                <a:latin typeface="Calibri" charset="0"/>
              </a:rPr>
              <a:t>Using version control will </a:t>
            </a:r>
            <a:r>
              <a:rPr lang="en-GB" sz="2800" b="1">
                <a:latin typeface="Calibri" charset="0"/>
              </a:rPr>
              <a:t>save you time </a:t>
            </a:r>
            <a:r>
              <a:rPr lang="en-GB" sz="2800">
                <a:latin typeface="Calibri" charset="0"/>
              </a:rPr>
              <a:t>– </a:t>
            </a:r>
            <a:r>
              <a:rPr lang="en-GB" sz="2800" i="1">
                <a:latin typeface="Calibri" charset="0"/>
              </a:rPr>
              <a:t>No more accidentally deleting your workspace, or working on the wrong version of a file.</a:t>
            </a:r>
            <a:endParaRPr lang="en-GB" sz="2800">
              <a:latin typeface="Calibri" charset="0"/>
            </a:endParaRPr>
          </a:p>
          <a:p>
            <a:r>
              <a:rPr lang="en-GB" sz="2800">
                <a:latin typeface="Calibri" charset="0"/>
              </a:rPr>
              <a:t>It will </a:t>
            </a:r>
            <a:r>
              <a:rPr lang="en-GB" sz="2800" b="1">
                <a:latin typeface="Calibri" charset="0"/>
              </a:rPr>
              <a:t>make you a better programmer </a:t>
            </a:r>
            <a:r>
              <a:rPr lang="en-GB" sz="2800">
                <a:latin typeface="Calibri" charset="0"/>
              </a:rPr>
              <a:t>– </a:t>
            </a:r>
            <a:r>
              <a:rPr lang="en-GB" sz="2800" i="1">
                <a:latin typeface="Calibri" charset="0"/>
              </a:rPr>
              <a:t>It encourages good working practices: such as documenting change.</a:t>
            </a:r>
            <a:endParaRPr lang="en-GB" sz="2800">
              <a:latin typeface="Calibri" charset="0"/>
            </a:endParaRPr>
          </a:p>
          <a:p>
            <a:r>
              <a:rPr lang="en-GB" sz="2800">
                <a:latin typeface="Calibri" charset="0"/>
              </a:rPr>
              <a:t>It will help you </a:t>
            </a:r>
            <a:r>
              <a:rPr lang="en-GB" sz="2800" b="1">
                <a:latin typeface="Calibri" charset="0"/>
              </a:rPr>
              <a:t>collaborate more effectively </a:t>
            </a:r>
            <a:r>
              <a:rPr lang="en-GB" sz="2800">
                <a:latin typeface="Calibri" charset="0"/>
              </a:rPr>
              <a:t>– </a:t>
            </a:r>
            <a:r>
              <a:rPr lang="en-GB" sz="2800" i="1">
                <a:latin typeface="Calibri" charset="0"/>
              </a:rPr>
              <a:t>Others can access tagged releases of your code.</a:t>
            </a:r>
            <a:endParaRPr lang="en-GB" sz="2800">
              <a:latin typeface="Calibri" charset="0"/>
            </a:endParaRPr>
          </a:p>
          <a:p>
            <a:r>
              <a:rPr lang="en-GB" sz="2800">
                <a:latin typeface="Calibri" charset="0"/>
              </a:rPr>
              <a:t>It will </a:t>
            </a:r>
            <a:r>
              <a:rPr lang="en-GB" sz="2800" b="1">
                <a:latin typeface="Calibri" charset="0"/>
              </a:rPr>
              <a:t>boost your scientific integrity </a:t>
            </a:r>
            <a:r>
              <a:rPr lang="en-GB" sz="2800">
                <a:latin typeface="Calibri" charset="0"/>
              </a:rPr>
              <a:t>– </a:t>
            </a:r>
            <a:r>
              <a:rPr lang="en-GB" sz="2800" i="1">
                <a:latin typeface="Calibri" charset="0"/>
              </a:rPr>
              <a:t>Helping you document your work; aiding reproducibility. </a:t>
            </a:r>
            <a:endParaRPr lang="en-GB" sz="2800">
              <a:latin typeface="Calibri" charset="0"/>
            </a:endParaRPr>
          </a:p>
          <a:p>
            <a:r>
              <a:rPr lang="en-GB" sz="2800">
                <a:latin typeface="Calibri" charset="0"/>
              </a:rPr>
              <a:t>It will </a:t>
            </a:r>
            <a:r>
              <a:rPr lang="en-GB" sz="2800" b="1">
                <a:latin typeface="Calibri" charset="0"/>
              </a:rPr>
              <a:t>make you feel safe </a:t>
            </a:r>
            <a:r>
              <a:rPr lang="en-GB" sz="2800">
                <a:latin typeface="Calibri" charset="0"/>
              </a:rPr>
              <a:t>– </a:t>
            </a:r>
            <a:r>
              <a:rPr lang="en-GB" sz="2800" i="1">
                <a:latin typeface="Calibri" charset="0"/>
              </a:rPr>
              <a:t>No more waking up at 3 a.m. wondering if you backed up your work!</a:t>
            </a:r>
            <a:endParaRPr lang="en-GB" sz="2800">
              <a:latin typeface="Calibri"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7395">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8739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8739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873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GB" sz="4000" b="1">
                <a:latin typeface="Calibri" charset="0"/>
              </a:rPr>
              <a:t>Further information</a:t>
            </a:r>
          </a:p>
        </p:txBody>
      </p:sp>
      <p:sp>
        <p:nvSpPr>
          <p:cNvPr id="48131" name="Content Placeholder 2"/>
          <p:cNvSpPr>
            <a:spLocks noGrp="1"/>
          </p:cNvSpPr>
          <p:nvPr>
            <p:ph idx="1"/>
          </p:nvPr>
        </p:nvSpPr>
        <p:spPr>
          <a:xfrm>
            <a:off x="457200" y="1412875"/>
            <a:ext cx="8229600" cy="4525963"/>
          </a:xfrm>
        </p:spPr>
        <p:txBody>
          <a:bodyPr/>
          <a:lstStyle/>
          <a:p>
            <a:pPr>
              <a:buFont typeface="Arial" charset="0"/>
              <a:buNone/>
            </a:pPr>
            <a:r>
              <a:rPr lang="en-GB">
                <a:latin typeface="Calibri" charset="0"/>
              </a:rPr>
              <a:t>Git documentation:</a:t>
            </a:r>
          </a:p>
          <a:p>
            <a:pPr>
              <a:buFont typeface="Arial" charset="0"/>
              <a:buNone/>
            </a:pPr>
            <a:r>
              <a:rPr lang="en-GB">
                <a:latin typeface="Calibri" charset="0"/>
              </a:rPr>
              <a:t>	</a:t>
            </a:r>
            <a:r>
              <a:rPr lang="en-GB">
                <a:latin typeface="Calibri" charset="0"/>
                <a:hlinkClick r:id="rId2"/>
              </a:rPr>
              <a:t>http://git-scm.com/documentation</a:t>
            </a:r>
            <a:endParaRPr lang="en-GB">
              <a:latin typeface="Calibri" charset="0"/>
            </a:endParaRPr>
          </a:p>
          <a:p>
            <a:pPr>
              <a:buFont typeface="Arial" charset="0"/>
              <a:buNone/>
            </a:pPr>
            <a:r>
              <a:rPr lang="en-GB">
                <a:latin typeface="Calibri" charset="0"/>
              </a:rPr>
              <a:t>Nice Git reference:</a:t>
            </a:r>
          </a:p>
          <a:p>
            <a:pPr>
              <a:buFont typeface="Arial" charset="0"/>
              <a:buNone/>
            </a:pPr>
            <a:r>
              <a:rPr lang="en-GB">
                <a:latin typeface="Calibri" charset="0"/>
              </a:rPr>
              <a:t>	</a:t>
            </a:r>
            <a:r>
              <a:rPr lang="en-GB">
                <a:latin typeface="Calibri" charset="0"/>
                <a:hlinkClick r:id="rId3"/>
              </a:rPr>
              <a:t>http://gitref.org/</a:t>
            </a:r>
            <a:endParaRPr lang="en-GB">
              <a:latin typeface="Calibri" charset="0"/>
            </a:endParaRPr>
          </a:p>
          <a:p>
            <a:pPr>
              <a:buFont typeface="Arial" charset="0"/>
              <a:buNone/>
            </a:pPr>
            <a:r>
              <a:rPr lang="en-US">
                <a:latin typeface="Calibri" charset="0"/>
              </a:rPr>
              <a:t>GitHub: </a:t>
            </a:r>
          </a:p>
          <a:p>
            <a:pPr>
              <a:buFont typeface="Arial" charset="0"/>
              <a:buNone/>
            </a:pPr>
            <a:r>
              <a:rPr lang="en-US">
                <a:latin typeface="Calibri" charset="0"/>
              </a:rPr>
              <a:t>	</a:t>
            </a:r>
            <a:r>
              <a:rPr lang="en-US">
                <a:latin typeface="Calibri" charset="0"/>
                <a:hlinkClick r:id="rId4"/>
              </a:rPr>
              <a:t>http://github.com</a:t>
            </a:r>
            <a:r>
              <a:rPr lang="en-US">
                <a:latin typeface="Calibri" charset="0"/>
                <a:hlinkClick r:id="rId5"/>
              </a:rPr>
              <a:t>/</a:t>
            </a:r>
            <a:endParaRPr lang="en-GB">
              <a:latin typeface="Calibri" charset="0"/>
            </a:endParaRPr>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GB" sz="4000" b="1">
                <a:latin typeface="Calibri" charset="0"/>
              </a:rPr>
              <a:t>Acknowledgements</a:t>
            </a:r>
          </a:p>
        </p:txBody>
      </p:sp>
      <p:sp>
        <p:nvSpPr>
          <p:cNvPr id="49155" name="Content Placeholder 2"/>
          <p:cNvSpPr>
            <a:spLocks noGrp="1"/>
          </p:cNvSpPr>
          <p:nvPr>
            <p:ph idx="1"/>
          </p:nvPr>
        </p:nvSpPr>
        <p:spPr/>
        <p:txBody>
          <a:bodyPr/>
          <a:lstStyle/>
          <a:p>
            <a:pPr>
              <a:buFont typeface="Arial" charset="0"/>
              <a:buNone/>
            </a:pPr>
            <a:r>
              <a:rPr lang="en-GB" sz="2400">
                <a:latin typeface="Calibri" charset="0"/>
              </a:rPr>
              <a:t>We would like to Acknowledge the following authors for some of the content presented here:</a:t>
            </a:r>
          </a:p>
          <a:p>
            <a:pPr>
              <a:buFont typeface="Arial" charset="0"/>
              <a:buNone/>
            </a:pPr>
            <a:endParaRPr lang="en-GB" sz="2400">
              <a:latin typeface="Calibri" charset="0"/>
            </a:endParaRPr>
          </a:p>
          <a:p>
            <a:pPr>
              <a:buFont typeface="Arial" charset="0"/>
              <a:buNone/>
            </a:pPr>
            <a:endParaRPr lang="en-GB">
              <a:latin typeface="Calibri" charset="0"/>
            </a:endParaRPr>
          </a:p>
          <a:p>
            <a:pPr>
              <a:buFont typeface="Arial" charset="0"/>
              <a:buNone/>
            </a:pPr>
            <a:r>
              <a:rPr lang="en-GB" sz="2400" i="1">
                <a:latin typeface="Calibri" charset="0"/>
              </a:rPr>
              <a:t>“Introduction to GIT”.</a:t>
            </a:r>
            <a:r>
              <a:rPr lang="en-GB" sz="2400">
                <a:latin typeface="Calibri" charset="0"/>
              </a:rPr>
              <a:t> Lukas Fittl (</a:t>
            </a:r>
            <a:r>
              <a:rPr lang="en-GB" sz="2400">
                <a:latin typeface="Calibri" charset="0"/>
                <a:hlinkClick r:id="rId2"/>
              </a:rPr>
              <a:t>http://fittl.com</a:t>
            </a:r>
            <a:r>
              <a:rPr lang="en-GB" sz="2400">
                <a:latin typeface="Calibri" charset="0"/>
              </a:rPr>
              <a:t>).</a:t>
            </a:r>
          </a:p>
          <a:p>
            <a:pPr>
              <a:buFont typeface="Arial" charset="0"/>
              <a:buNone/>
            </a:pPr>
            <a:r>
              <a:rPr lang="en-GB" sz="2400">
                <a:latin typeface="Calibri" charset="0"/>
              </a:rPr>
              <a:t>“</a:t>
            </a:r>
            <a:r>
              <a:rPr lang="en-GB" sz="2400" i="1">
                <a:latin typeface="Calibri" charset="0"/>
              </a:rPr>
              <a:t>Git and GitHub</a:t>
            </a:r>
            <a:r>
              <a:rPr lang="en-GB" sz="2400">
                <a:latin typeface="Calibri" charset="0"/>
              </a:rPr>
              <a:t>”. Darren Oakley.</a:t>
            </a:r>
            <a:endParaRPr lang="en-GB" sz="3600">
              <a:latin typeface="Calibri" charset="0"/>
            </a:endParaRPr>
          </a:p>
          <a:p>
            <a:pPr>
              <a:buFont typeface="Arial" charset="0"/>
              <a:buNone/>
            </a:pPr>
            <a:endParaRPr lang="en-GB">
              <a:latin typeface="Calibri" charset="0"/>
            </a:endParaRP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3"/>
          <p:cNvSpPr txBox="1">
            <a:spLocks noChangeArrowheads="1"/>
          </p:cNvSpPr>
          <p:nvPr/>
        </p:nvSpPr>
        <p:spPr bwMode="auto">
          <a:xfrm>
            <a:off x="976313" y="2276475"/>
            <a:ext cx="7191375" cy="331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a:tabLst>
                <a:tab pos="655638" algn="l"/>
                <a:tab pos="1312863" algn="l"/>
                <a:tab pos="1968500" algn="l"/>
                <a:tab pos="2625725" algn="l"/>
                <a:tab pos="3282950" algn="l"/>
                <a:tab pos="3938588" algn="l"/>
                <a:tab pos="4595813" algn="l"/>
                <a:tab pos="5253038" algn="l"/>
                <a:tab pos="5908675" algn="l"/>
              </a:tabLst>
              <a:defRPr sz="3200">
                <a:solidFill>
                  <a:schemeClr val="tx1"/>
                </a:solidFill>
                <a:latin typeface="Calibri" charset="0"/>
                <a:ea typeface="ＭＳ Ｐゴシック" charset="0"/>
              </a:defRPr>
            </a:lvl1pPr>
            <a:lvl2pPr>
              <a:tabLst>
                <a:tab pos="655638" algn="l"/>
                <a:tab pos="1312863" algn="l"/>
                <a:tab pos="1968500" algn="l"/>
                <a:tab pos="2625725" algn="l"/>
                <a:tab pos="3282950" algn="l"/>
                <a:tab pos="3938588" algn="l"/>
                <a:tab pos="4595813" algn="l"/>
                <a:tab pos="5253038" algn="l"/>
                <a:tab pos="5908675" algn="l"/>
              </a:tabLst>
              <a:defRPr sz="2800">
                <a:solidFill>
                  <a:schemeClr val="tx1"/>
                </a:solidFill>
                <a:latin typeface="Calibri" charset="0"/>
                <a:ea typeface="ＭＳ Ｐゴシック" charset="0"/>
              </a:defRPr>
            </a:lvl2pPr>
            <a:lvl3pPr>
              <a:tabLst>
                <a:tab pos="655638" algn="l"/>
                <a:tab pos="1312863" algn="l"/>
                <a:tab pos="1968500" algn="l"/>
                <a:tab pos="2625725" algn="l"/>
                <a:tab pos="3282950" algn="l"/>
                <a:tab pos="3938588" algn="l"/>
                <a:tab pos="4595813" algn="l"/>
                <a:tab pos="5253038" algn="l"/>
                <a:tab pos="5908675" algn="l"/>
              </a:tabLst>
              <a:defRPr sz="2400">
                <a:solidFill>
                  <a:schemeClr val="tx1"/>
                </a:solidFill>
                <a:latin typeface="Calibri" charset="0"/>
                <a:ea typeface="ＭＳ Ｐゴシック" charset="0"/>
              </a:defRPr>
            </a:lvl3pPr>
            <a:lvl4pPr>
              <a:tabLst>
                <a:tab pos="655638" algn="l"/>
                <a:tab pos="1312863" algn="l"/>
                <a:tab pos="1968500" algn="l"/>
                <a:tab pos="2625725" algn="l"/>
                <a:tab pos="3282950" algn="l"/>
                <a:tab pos="3938588" algn="l"/>
                <a:tab pos="4595813" algn="l"/>
                <a:tab pos="5253038" algn="l"/>
                <a:tab pos="5908675" algn="l"/>
              </a:tabLst>
              <a:defRPr sz="2000">
                <a:solidFill>
                  <a:schemeClr val="tx1"/>
                </a:solidFill>
                <a:latin typeface="Calibri" charset="0"/>
                <a:ea typeface="ＭＳ Ｐゴシック" charset="0"/>
              </a:defRPr>
            </a:lvl4pPr>
            <a:lvl5pPr>
              <a:tabLst>
                <a:tab pos="655638" algn="l"/>
                <a:tab pos="1312863" algn="l"/>
                <a:tab pos="1968500" algn="l"/>
                <a:tab pos="2625725" algn="l"/>
                <a:tab pos="3282950" algn="l"/>
                <a:tab pos="3938588" algn="l"/>
                <a:tab pos="4595813" algn="l"/>
                <a:tab pos="5253038" algn="l"/>
                <a:tab pos="5908675" algn="l"/>
              </a:tabLst>
              <a:defRPr sz="2000">
                <a:solidFill>
                  <a:schemeClr val="tx1"/>
                </a:solidFill>
                <a:latin typeface="Calibri" charset="0"/>
                <a:ea typeface="ＭＳ Ｐゴシック" charset="0"/>
              </a:defRPr>
            </a:lvl5pPr>
            <a:lvl6pPr eaLnBrk="0" fontAlgn="base" hangingPunct="0">
              <a:spcAft>
                <a:spcPct val="0"/>
              </a:spcAft>
              <a:buFont typeface="Arial" charset="0"/>
              <a:buChar char="»"/>
              <a:tabLst>
                <a:tab pos="655638" algn="l"/>
                <a:tab pos="1312863" algn="l"/>
                <a:tab pos="1968500" algn="l"/>
                <a:tab pos="2625725" algn="l"/>
                <a:tab pos="3282950" algn="l"/>
                <a:tab pos="3938588" algn="l"/>
                <a:tab pos="4595813" algn="l"/>
                <a:tab pos="5253038" algn="l"/>
                <a:tab pos="5908675" algn="l"/>
              </a:tabLst>
              <a:defRPr sz="2000">
                <a:solidFill>
                  <a:schemeClr val="tx1"/>
                </a:solidFill>
                <a:latin typeface="Calibri" charset="0"/>
                <a:ea typeface="ＭＳ Ｐゴシック" charset="0"/>
              </a:defRPr>
            </a:lvl6pPr>
            <a:lvl7pPr eaLnBrk="0" fontAlgn="base" hangingPunct="0">
              <a:spcAft>
                <a:spcPct val="0"/>
              </a:spcAft>
              <a:buFont typeface="Arial" charset="0"/>
              <a:buChar char="»"/>
              <a:tabLst>
                <a:tab pos="655638" algn="l"/>
                <a:tab pos="1312863" algn="l"/>
                <a:tab pos="1968500" algn="l"/>
                <a:tab pos="2625725" algn="l"/>
                <a:tab pos="3282950" algn="l"/>
                <a:tab pos="3938588" algn="l"/>
                <a:tab pos="4595813" algn="l"/>
                <a:tab pos="5253038" algn="l"/>
                <a:tab pos="5908675" algn="l"/>
              </a:tabLst>
              <a:defRPr sz="2000">
                <a:solidFill>
                  <a:schemeClr val="tx1"/>
                </a:solidFill>
                <a:latin typeface="Calibri" charset="0"/>
                <a:ea typeface="ＭＳ Ｐゴシック" charset="0"/>
              </a:defRPr>
            </a:lvl7pPr>
            <a:lvl8pPr eaLnBrk="0" fontAlgn="base" hangingPunct="0">
              <a:spcAft>
                <a:spcPct val="0"/>
              </a:spcAft>
              <a:buFont typeface="Arial" charset="0"/>
              <a:buChar char="»"/>
              <a:tabLst>
                <a:tab pos="655638" algn="l"/>
                <a:tab pos="1312863" algn="l"/>
                <a:tab pos="1968500" algn="l"/>
                <a:tab pos="2625725" algn="l"/>
                <a:tab pos="3282950" algn="l"/>
                <a:tab pos="3938588" algn="l"/>
                <a:tab pos="4595813" algn="l"/>
                <a:tab pos="5253038" algn="l"/>
                <a:tab pos="5908675" algn="l"/>
              </a:tabLst>
              <a:defRPr sz="2000">
                <a:solidFill>
                  <a:schemeClr val="tx1"/>
                </a:solidFill>
                <a:latin typeface="Calibri" charset="0"/>
                <a:ea typeface="ＭＳ Ｐゴシック" charset="0"/>
              </a:defRPr>
            </a:lvl8pPr>
            <a:lvl9pPr eaLnBrk="0" fontAlgn="base" hangingPunct="0">
              <a:spcAft>
                <a:spcPct val="0"/>
              </a:spcAft>
              <a:buFont typeface="Arial" charset="0"/>
              <a:buChar char="»"/>
              <a:tabLst>
                <a:tab pos="655638" algn="l"/>
                <a:tab pos="1312863" algn="l"/>
                <a:tab pos="1968500" algn="l"/>
                <a:tab pos="2625725" algn="l"/>
                <a:tab pos="3282950" algn="l"/>
                <a:tab pos="3938588" algn="l"/>
                <a:tab pos="4595813" algn="l"/>
                <a:tab pos="5253038" algn="l"/>
                <a:tab pos="5908675" algn="l"/>
              </a:tabLst>
              <a:defRPr sz="2000">
                <a:solidFill>
                  <a:schemeClr val="tx1"/>
                </a:solidFill>
                <a:latin typeface="Calibri" charset="0"/>
                <a:ea typeface="ＭＳ Ｐゴシック" charset="0"/>
              </a:defRPr>
            </a:lvl9pPr>
          </a:lstStyle>
          <a:p>
            <a:pPr algn="ctr">
              <a:lnSpc>
                <a:spcPct val="102000"/>
              </a:lnSpc>
            </a:pPr>
            <a:r>
              <a:rPr lang="en-US" sz="3600">
                <a:solidFill>
                  <a:srgbClr val="000000"/>
                </a:solidFill>
                <a:latin typeface="Droid Sans" charset="0"/>
              </a:rPr>
              <a:t>So, working on the premise that we accept that we need to know about, and use, version control…</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3"/>
          <p:cNvSpPr txBox="1">
            <a:spLocks noChangeArrowheads="1"/>
          </p:cNvSpPr>
          <p:nvPr/>
        </p:nvSpPr>
        <p:spPr bwMode="auto">
          <a:xfrm>
            <a:off x="971550" y="2846388"/>
            <a:ext cx="7191375"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9" tIns="40820" rIns="81639" bIns="40820"/>
          <a:lstStyle>
            <a:lvl1pPr>
              <a:tabLst>
                <a:tab pos="655638" algn="l"/>
                <a:tab pos="1312863" algn="l"/>
                <a:tab pos="1968500" algn="l"/>
                <a:tab pos="2625725" algn="l"/>
                <a:tab pos="3282950" algn="l"/>
                <a:tab pos="3938588" algn="l"/>
                <a:tab pos="4595813" algn="l"/>
                <a:tab pos="5253038" algn="l"/>
                <a:tab pos="5908675" algn="l"/>
              </a:tabLst>
              <a:defRPr sz="3200">
                <a:solidFill>
                  <a:schemeClr val="tx1"/>
                </a:solidFill>
                <a:latin typeface="Calibri" charset="0"/>
                <a:ea typeface="ＭＳ Ｐゴシック" charset="0"/>
              </a:defRPr>
            </a:lvl1pPr>
            <a:lvl2pPr>
              <a:tabLst>
                <a:tab pos="655638" algn="l"/>
                <a:tab pos="1312863" algn="l"/>
                <a:tab pos="1968500" algn="l"/>
                <a:tab pos="2625725" algn="l"/>
                <a:tab pos="3282950" algn="l"/>
                <a:tab pos="3938588" algn="l"/>
                <a:tab pos="4595813" algn="l"/>
                <a:tab pos="5253038" algn="l"/>
                <a:tab pos="5908675" algn="l"/>
              </a:tabLst>
              <a:defRPr sz="2800">
                <a:solidFill>
                  <a:schemeClr val="tx1"/>
                </a:solidFill>
                <a:latin typeface="Calibri" charset="0"/>
                <a:ea typeface="ＭＳ Ｐゴシック" charset="0"/>
              </a:defRPr>
            </a:lvl2pPr>
            <a:lvl3pPr>
              <a:tabLst>
                <a:tab pos="655638" algn="l"/>
                <a:tab pos="1312863" algn="l"/>
                <a:tab pos="1968500" algn="l"/>
                <a:tab pos="2625725" algn="l"/>
                <a:tab pos="3282950" algn="l"/>
                <a:tab pos="3938588" algn="l"/>
                <a:tab pos="4595813" algn="l"/>
                <a:tab pos="5253038" algn="l"/>
                <a:tab pos="5908675" algn="l"/>
              </a:tabLst>
              <a:defRPr sz="2400">
                <a:solidFill>
                  <a:schemeClr val="tx1"/>
                </a:solidFill>
                <a:latin typeface="Calibri" charset="0"/>
                <a:ea typeface="ＭＳ Ｐゴシック" charset="0"/>
              </a:defRPr>
            </a:lvl3pPr>
            <a:lvl4pPr>
              <a:tabLst>
                <a:tab pos="655638" algn="l"/>
                <a:tab pos="1312863" algn="l"/>
                <a:tab pos="1968500" algn="l"/>
                <a:tab pos="2625725" algn="l"/>
                <a:tab pos="3282950" algn="l"/>
                <a:tab pos="3938588" algn="l"/>
                <a:tab pos="4595813" algn="l"/>
                <a:tab pos="5253038" algn="l"/>
                <a:tab pos="5908675" algn="l"/>
              </a:tabLst>
              <a:defRPr sz="2000">
                <a:solidFill>
                  <a:schemeClr val="tx1"/>
                </a:solidFill>
                <a:latin typeface="Calibri" charset="0"/>
                <a:ea typeface="ＭＳ Ｐゴシック" charset="0"/>
              </a:defRPr>
            </a:lvl4pPr>
            <a:lvl5pPr>
              <a:tabLst>
                <a:tab pos="655638" algn="l"/>
                <a:tab pos="1312863" algn="l"/>
                <a:tab pos="1968500" algn="l"/>
                <a:tab pos="2625725" algn="l"/>
                <a:tab pos="3282950" algn="l"/>
                <a:tab pos="3938588" algn="l"/>
                <a:tab pos="4595813" algn="l"/>
                <a:tab pos="5253038" algn="l"/>
                <a:tab pos="5908675" algn="l"/>
              </a:tabLst>
              <a:defRPr sz="2000">
                <a:solidFill>
                  <a:schemeClr val="tx1"/>
                </a:solidFill>
                <a:latin typeface="Calibri" charset="0"/>
                <a:ea typeface="ＭＳ Ｐゴシック" charset="0"/>
              </a:defRPr>
            </a:lvl5pPr>
            <a:lvl6pPr eaLnBrk="0" fontAlgn="base" hangingPunct="0">
              <a:spcAft>
                <a:spcPct val="0"/>
              </a:spcAft>
              <a:buFont typeface="Arial" charset="0"/>
              <a:buChar char="»"/>
              <a:tabLst>
                <a:tab pos="655638" algn="l"/>
                <a:tab pos="1312863" algn="l"/>
                <a:tab pos="1968500" algn="l"/>
                <a:tab pos="2625725" algn="l"/>
                <a:tab pos="3282950" algn="l"/>
                <a:tab pos="3938588" algn="l"/>
                <a:tab pos="4595813" algn="l"/>
                <a:tab pos="5253038" algn="l"/>
                <a:tab pos="5908675" algn="l"/>
              </a:tabLst>
              <a:defRPr sz="2000">
                <a:solidFill>
                  <a:schemeClr val="tx1"/>
                </a:solidFill>
                <a:latin typeface="Calibri" charset="0"/>
                <a:ea typeface="ＭＳ Ｐゴシック" charset="0"/>
              </a:defRPr>
            </a:lvl6pPr>
            <a:lvl7pPr eaLnBrk="0" fontAlgn="base" hangingPunct="0">
              <a:spcAft>
                <a:spcPct val="0"/>
              </a:spcAft>
              <a:buFont typeface="Arial" charset="0"/>
              <a:buChar char="»"/>
              <a:tabLst>
                <a:tab pos="655638" algn="l"/>
                <a:tab pos="1312863" algn="l"/>
                <a:tab pos="1968500" algn="l"/>
                <a:tab pos="2625725" algn="l"/>
                <a:tab pos="3282950" algn="l"/>
                <a:tab pos="3938588" algn="l"/>
                <a:tab pos="4595813" algn="l"/>
                <a:tab pos="5253038" algn="l"/>
                <a:tab pos="5908675" algn="l"/>
              </a:tabLst>
              <a:defRPr sz="2000">
                <a:solidFill>
                  <a:schemeClr val="tx1"/>
                </a:solidFill>
                <a:latin typeface="Calibri" charset="0"/>
                <a:ea typeface="ＭＳ Ｐゴシック" charset="0"/>
              </a:defRPr>
            </a:lvl7pPr>
            <a:lvl8pPr eaLnBrk="0" fontAlgn="base" hangingPunct="0">
              <a:spcAft>
                <a:spcPct val="0"/>
              </a:spcAft>
              <a:buFont typeface="Arial" charset="0"/>
              <a:buChar char="»"/>
              <a:tabLst>
                <a:tab pos="655638" algn="l"/>
                <a:tab pos="1312863" algn="l"/>
                <a:tab pos="1968500" algn="l"/>
                <a:tab pos="2625725" algn="l"/>
                <a:tab pos="3282950" algn="l"/>
                <a:tab pos="3938588" algn="l"/>
                <a:tab pos="4595813" algn="l"/>
                <a:tab pos="5253038" algn="l"/>
                <a:tab pos="5908675" algn="l"/>
              </a:tabLst>
              <a:defRPr sz="2000">
                <a:solidFill>
                  <a:schemeClr val="tx1"/>
                </a:solidFill>
                <a:latin typeface="Calibri" charset="0"/>
                <a:ea typeface="ＭＳ Ｐゴシック" charset="0"/>
              </a:defRPr>
            </a:lvl8pPr>
            <a:lvl9pPr eaLnBrk="0" fontAlgn="base" hangingPunct="0">
              <a:spcAft>
                <a:spcPct val="0"/>
              </a:spcAft>
              <a:buFont typeface="Arial" charset="0"/>
              <a:buChar char="»"/>
              <a:tabLst>
                <a:tab pos="655638" algn="l"/>
                <a:tab pos="1312863" algn="l"/>
                <a:tab pos="1968500" algn="l"/>
                <a:tab pos="2625725" algn="l"/>
                <a:tab pos="3282950" algn="l"/>
                <a:tab pos="3938588" algn="l"/>
                <a:tab pos="4595813" algn="l"/>
                <a:tab pos="5253038" algn="l"/>
                <a:tab pos="5908675" algn="l"/>
              </a:tabLst>
              <a:defRPr sz="2000">
                <a:solidFill>
                  <a:schemeClr val="tx1"/>
                </a:solidFill>
                <a:latin typeface="Calibri" charset="0"/>
                <a:ea typeface="ＭＳ Ｐゴシック" charset="0"/>
              </a:defRPr>
            </a:lvl9pPr>
          </a:lstStyle>
          <a:p>
            <a:pPr algn="ctr">
              <a:lnSpc>
                <a:spcPct val="102000"/>
              </a:lnSpc>
            </a:pPr>
            <a:r>
              <a:rPr lang="en-US" sz="3600">
                <a:solidFill>
                  <a:srgbClr val="000000"/>
                </a:solidFill>
                <a:latin typeface="Droid Sans" charset="0"/>
              </a:rPr>
              <a:t>On this course: we will use Git and GitHub</a:t>
            </a:r>
          </a:p>
        </p:txBody>
      </p:sp>
      <p:sp>
        <p:nvSpPr>
          <p:cNvPr id="2" name="TextBox 1"/>
          <p:cNvSpPr txBox="1">
            <a:spLocks noChangeArrowheads="1"/>
          </p:cNvSpPr>
          <p:nvPr/>
        </p:nvSpPr>
        <p:spPr bwMode="auto">
          <a:xfrm>
            <a:off x="2811463" y="1036638"/>
            <a:ext cx="5649912" cy="1754187"/>
          </a:xfrm>
          <a:prstGeom prst="rect">
            <a:avLst/>
          </a:prstGeom>
          <a:solidFill>
            <a:schemeClr val="accent2"/>
          </a:solidFill>
          <a:ln w="38100">
            <a:solidFill>
              <a:schemeClr val="bg1"/>
            </a:solidFill>
            <a:miter lim="800000"/>
            <a:headEnd/>
            <a:tailEnd/>
          </a:ln>
          <a:effectLst>
            <a:outerShdw blurRad="40000" dist="20000" dir="5400000" rotWithShape="0">
              <a:srgbClr val="000000">
                <a:alpha val="37999"/>
              </a:srgbClr>
            </a:outerShdw>
          </a:effectLst>
        </p:spPr>
        <p:txBody>
          <a:bodyPr>
            <a:spAutoFit/>
          </a:bodyPr>
          <a:lstStyle/>
          <a:p>
            <a:pPr>
              <a:defRPr/>
            </a:pPr>
            <a:r>
              <a:rPr lang="en-GB" sz="5400" dirty="0">
                <a:solidFill>
                  <a:schemeClr val="lt1"/>
                </a:solidFill>
                <a:latin typeface="+mn-lt"/>
                <a:ea typeface="+mn-ea"/>
                <a:cs typeface="+mn-cs"/>
              </a:rPr>
              <a:t>ADD LOGOS HERE</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44450"/>
            <a:ext cx="8229600" cy="1143000"/>
          </a:xfrm>
        </p:spPr>
        <p:txBody>
          <a:bodyPr/>
          <a:lstStyle/>
          <a:p>
            <a:r>
              <a:rPr lang="en-GB" b="1">
                <a:latin typeface="Calibri" charset="0"/>
              </a:rPr>
              <a:t>Introducing Git</a:t>
            </a:r>
          </a:p>
        </p:txBody>
      </p:sp>
      <p:sp>
        <p:nvSpPr>
          <p:cNvPr id="8195" name="Content Placeholder 2"/>
          <p:cNvSpPr>
            <a:spLocks noGrp="1"/>
          </p:cNvSpPr>
          <p:nvPr>
            <p:ph idx="1"/>
          </p:nvPr>
        </p:nvSpPr>
        <p:spPr>
          <a:xfrm>
            <a:off x="457200" y="1341438"/>
            <a:ext cx="8229600" cy="4924425"/>
          </a:xfrm>
        </p:spPr>
        <p:txBody>
          <a:bodyPr/>
          <a:lstStyle/>
          <a:p>
            <a:pPr>
              <a:buFont typeface="Arial" charset="0"/>
              <a:buNone/>
            </a:pPr>
            <a:r>
              <a:rPr lang="en-GB">
                <a:latin typeface="Calibri" charset="0"/>
              </a:rPr>
              <a:t>There are many different Version Control tools:</a:t>
            </a:r>
          </a:p>
          <a:p>
            <a:r>
              <a:rPr lang="en-GB" b="1">
                <a:latin typeface="Calibri" charset="0"/>
              </a:rPr>
              <a:t>SVN</a:t>
            </a:r>
            <a:r>
              <a:rPr lang="en-GB">
                <a:latin typeface="Calibri" charset="0"/>
              </a:rPr>
              <a:t> (Subversion) is very popular and (relatively) easy to grasp; eclipsed by…</a:t>
            </a:r>
          </a:p>
          <a:p>
            <a:r>
              <a:rPr lang="en-GB" b="1">
                <a:latin typeface="Calibri" charset="0"/>
              </a:rPr>
              <a:t>Git, </a:t>
            </a:r>
            <a:r>
              <a:rPr lang="en-GB">
                <a:latin typeface="Calibri" charset="0"/>
              </a:rPr>
              <a:t>which is also:</a:t>
            </a:r>
          </a:p>
          <a:p>
            <a:pPr lvl="1"/>
            <a:r>
              <a:rPr lang="en-GB">
                <a:latin typeface="Calibri" charset="0"/>
              </a:rPr>
              <a:t>More useful for collaboration</a:t>
            </a:r>
          </a:p>
          <a:p>
            <a:pPr lvl="1"/>
            <a:r>
              <a:rPr lang="en-GB">
                <a:latin typeface="Calibri" charset="0"/>
              </a:rPr>
              <a:t>Distributed and </a:t>
            </a:r>
            <a:r>
              <a:rPr lang="en-GB" i="1">
                <a:latin typeface="Calibri" charset="0"/>
              </a:rPr>
              <a:t>fast</a:t>
            </a:r>
          </a:p>
          <a:p>
            <a:pPr lvl="1"/>
            <a:r>
              <a:rPr lang="en-GB">
                <a:latin typeface="Calibri" charset="0"/>
              </a:rPr>
              <a:t>Very well supported in terms of tooling</a:t>
            </a:r>
          </a:p>
          <a:p>
            <a:pPr lvl="1"/>
            <a:r>
              <a:rPr lang="en-GB">
                <a:latin typeface="Calibri" charset="0"/>
              </a:rPr>
              <a:t>Has free repository hosts  on the web (GitHub, BitBucket etc.,).</a:t>
            </a: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GB" b="1">
                <a:latin typeface="Calibri" charset="0"/>
              </a:rPr>
              <a:t>More about Git</a:t>
            </a:r>
          </a:p>
        </p:txBody>
      </p:sp>
      <p:sp>
        <p:nvSpPr>
          <p:cNvPr id="9219" name="Content Placeholder 2"/>
          <p:cNvSpPr>
            <a:spLocks noGrp="1"/>
          </p:cNvSpPr>
          <p:nvPr>
            <p:ph idx="1"/>
          </p:nvPr>
        </p:nvSpPr>
        <p:spPr/>
        <p:txBody>
          <a:bodyPr/>
          <a:lstStyle/>
          <a:p>
            <a:pPr>
              <a:buFont typeface="Arial" charset="0"/>
              <a:buNone/>
            </a:pPr>
            <a:r>
              <a:rPr lang="en-GB">
                <a:latin typeface="Calibri" charset="0"/>
              </a:rPr>
              <a:t>Git is a </a:t>
            </a:r>
            <a:r>
              <a:rPr lang="en-GB" i="1">
                <a:latin typeface="Calibri" charset="0"/>
              </a:rPr>
              <a:t>distributed</a:t>
            </a:r>
            <a:r>
              <a:rPr lang="en-GB">
                <a:latin typeface="Calibri" charset="0"/>
              </a:rPr>
              <a:t> Version Control System (VCS):</a:t>
            </a:r>
          </a:p>
          <a:p>
            <a:r>
              <a:rPr lang="en-GB">
                <a:latin typeface="Calibri" charset="0"/>
              </a:rPr>
              <a:t>you store a complete copy of a repository within your working copy.</a:t>
            </a:r>
          </a:p>
          <a:p>
            <a:r>
              <a:rPr lang="en-GB">
                <a:latin typeface="Calibri" charset="0"/>
              </a:rPr>
              <a:t>this means you can work offline:</a:t>
            </a:r>
          </a:p>
          <a:p>
            <a:pPr lvl="1"/>
            <a:r>
              <a:rPr lang="en-GB">
                <a:latin typeface="Calibri" charset="0"/>
              </a:rPr>
              <a:t>there is no default ‘central’ server - if you want one, you (and your team) just nominate where it is - typically GitHub!</a:t>
            </a: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395288" y="188913"/>
            <a:ext cx="8229600" cy="1143000"/>
          </a:xfrm>
        </p:spPr>
        <p:txBody>
          <a:bodyPr/>
          <a:lstStyle/>
          <a:p>
            <a:r>
              <a:rPr lang="en-GB">
                <a:latin typeface="Calibri" charset="0"/>
              </a:rPr>
              <a:t>Introducing GitHub</a:t>
            </a:r>
          </a:p>
        </p:txBody>
      </p:sp>
      <p:pic>
        <p:nvPicPr>
          <p:cNvPr id="5" name="Picture 2"/>
          <p:cNvPicPr>
            <a:picLocks noChangeAspect="1" noChangeArrowheads="1"/>
          </p:cNvPicPr>
          <p:nvPr/>
        </p:nvPicPr>
        <p:blipFill rotWithShape="1">
          <a:blip r:embed="rId3"/>
          <a:srcRect l="2249" t="12829" r="1204" b="13030"/>
          <a:stretch/>
        </p:blipFill>
        <p:spPr bwMode="auto">
          <a:xfrm>
            <a:off x="1403350" y="2349500"/>
            <a:ext cx="6677025" cy="3640138"/>
          </a:xfrm>
          <a:prstGeom prst="rect">
            <a:avLst/>
          </a:prstGeom>
          <a:ln/>
        </p:spPr>
        <p:style>
          <a:lnRef idx="2">
            <a:schemeClr val="dk1"/>
          </a:lnRef>
          <a:fillRef idx="1">
            <a:schemeClr val="lt1"/>
          </a:fillRef>
          <a:effectRef idx="0">
            <a:schemeClr val="dk1"/>
          </a:effectRef>
          <a:fontRef idx="minor">
            <a:schemeClr val="dk1"/>
          </a:fontRef>
        </p:style>
      </p:pic>
      <p:sp>
        <p:nvSpPr>
          <p:cNvPr id="10244" name="TextBox 5"/>
          <p:cNvSpPr txBox="1">
            <a:spLocks noChangeArrowheads="1"/>
          </p:cNvSpPr>
          <p:nvPr/>
        </p:nvSpPr>
        <p:spPr bwMode="auto">
          <a:xfrm>
            <a:off x="395288" y="1331913"/>
            <a:ext cx="79930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charset="0"/>
                <a:ea typeface="ＭＳ Ｐゴシック" charset="0"/>
              </a:defRPr>
            </a:lvl1pPr>
            <a:lvl2pPr>
              <a:defRPr sz="2800">
                <a:solidFill>
                  <a:schemeClr val="tx1"/>
                </a:solidFill>
                <a:latin typeface="Calibri" charset="0"/>
                <a:ea typeface="ＭＳ Ｐゴシック" charset="0"/>
              </a:defRPr>
            </a:lvl2pPr>
            <a:lvl3pPr>
              <a:defRPr sz="2400">
                <a:solidFill>
                  <a:schemeClr val="tx1"/>
                </a:solidFill>
                <a:latin typeface="Calibri" charset="0"/>
                <a:ea typeface="ＭＳ Ｐゴシック" charset="0"/>
              </a:defRPr>
            </a:lvl3pPr>
            <a:lvl4pPr>
              <a:defRPr sz="20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buChar char="»"/>
              <a:defRPr sz="2000">
                <a:solidFill>
                  <a:schemeClr val="tx1"/>
                </a:solidFill>
                <a:latin typeface="Calibri" charset="0"/>
                <a:ea typeface="ＭＳ Ｐゴシック" charset="0"/>
              </a:defRPr>
            </a:lvl6pPr>
            <a:lvl7pPr eaLnBrk="0" fontAlgn="base" hangingPunct="0">
              <a:spcAft>
                <a:spcPct val="0"/>
              </a:spcAft>
              <a:buFont typeface="Arial" charset="0"/>
              <a:buChar char="»"/>
              <a:defRPr sz="2000">
                <a:solidFill>
                  <a:schemeClr val="tx1"/>
                </a:solidFill>
                <a:latin typeface="Calibri" charset="0"/>
                <a:ea typeface="ＭＳ Ｐゴシック" charset="0"/>
              </a:defRPr>
            </a:lvl7pPr>
            <a:lvl8pPr eaLnBrk="0" fontAlgn="base" hangingPunct="0">
              <a:spcAft>
                <a:spcPct val="0"/>
              </a:spcAft>
              <a:buFont typeface="Arial" charset="0"/>
              <a:buChar char="»"/>
              <a:defRPr sz="2000">
                <a:solidFill>
                  <a:schemeClr val="tx1"/>
                </a:solidFill>
                <a:latin typeface="Calibri" charset="0"/>
                <a:ea typeface="ＭＳ Ｐゴシック" charset="0"/>
              </a:defRPr>
            </a:lvl8pPr>
            <a:lvl9pPr eaLnBrk="0" fontAlgn="base" hangingPunct="0">
              <a:spcAft>
                <a:spcPct val="0"/>
              </a:spcAft>
              <a:buFont typeface="Arial" charset="0"/>
              <a:buChar char="»"/>
              <a:defRPr sz="2000">
                <a:solidFill>
                  <a:schemeClr val="tx1"/>
                </a:solidFill>
                <a:latin typeface="Calibri" charset="0"/>
                <a:ea typeface="ＭＳ Ｐゴシック" charset="0"/>
              </a:defRPr>
            </a:lvl9pPr>
          </a:lstStyle>
          <a:p>
            <a:pPr algn="ctr"/>
            <a:r>
              <a:rPr lang="en-GB">
                <a:latin typeface="Arial" charset="0"/>
                <a:hlinkClick r:id="rId4"/>
              </a:rPr>
              <a:t>https://github.com</a:t>
            </a:r>
            <a:r>
              <a:rPr lang="en-GB">
                <a:latin typeface="Arial" charset="0"/>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26513</TotalTime>
  <Words>2190</Words>
  <Application>Microsoft Macintosh PowerPoint</Application>
  <PresentationFormat>On-screen Show (4:3)</PresentationFormat>
  <Paragraphs>302</Paragraphs>
  <Slides>48</Slides>
  <Notes>23</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Managing your code: quietly introducing Git - a friend for life</vt:lpstr>
      <vt:lpstr>Overview</vt:lpstr>
      <vt:lpstr>Managing code in the olden days</vt:lpstr>
      <vt:lpstr>But those days are gone!</vt:lpstr>
      <vt:lpstr>PowerPoint Presentation</vt:lpstr>
      <vt:lpstr>PowerPoint Presentation</vt:lpstr>
      <vt:lpstr>Introducing Git</vt:lpstr>
      <vt:lpstr>More about Git</vt:lpstr>
      <vt:lpstr>Introducing GitHub</vt:lpstr>
      <vt:lpstr>GitHub: repositories (public or private)</vt:lpstr>
      <vt:lpstr>GitHub: organisations</vt:lpstr>
      <vt:lpstr>GitHub: collaboration (branch/fork)</vt:lpstr>
      <vt:lpstr>GitHub: Issue tracking</vt:lpstr>
      <vt:lpstr>GitHub: history and change</vt:lpstr>
      <vt:lpstr>GitHub: wikis</vt:lpstr>
      <vt:lpstr>GitHub Code-Sharing Example</vt:lpstr>
      <vt:lpstr>Let's get started with GitHub</vt:lpstr>
      <vt:lpstr>Create a GitHub account</vt:lpstr>
      <vt:lpstr>Authentication</vt:lpstr>
      <vt:lpstr>Fork </vt:lpstr>
      <vt:lpstr>Create a repository (1)</vt:lpstr>
      <vt:lpstr>Create a repository (2): "keep-safe"</vt:lpstr>
      <vt:lpstr>Copy the clone link</vt:lpstr>
      <vt:lpstr>Copy the clone link</vt:lpstr>
      <vt:lpstr>Add a file to your local repo</vt:lpstr>
      <vt:lpstr>So, what just happened?</vt:lpstr>
      <vt:lpstr>Let's look on GitHub</vt:lpstr>
      <vt:lpstr>Working plan for the week</vt:lpstr>
      <vt:lpstr>Use Git/GitHub all week</vt:lpstr>
      <vt:lpstr>How will it work?</vt:lpstr>
      <vt:lpstr>Fork the "ncas-isc" repository</vt:lpstr>
      <vt:lpstr>Let's edit the README file</vt:lpstr>
      <vt:lpstr>Clone the repo locally</vt:lpstr>
      <vt:lpstr>OK, we are ready </vt:lpstr>
      <vt:lpstr>And get your changes into Git</vt:lpstr>
      <vt:lpstr>Let's enter "mywork/"  and work there</vt:lpstr>
      <vt:lpstr>Let's enter "mywork/"  and work there</vt:lpstr>
      <vt:lpstr>Whenever you want to push to GitHub</vt:lpstr>
      <vt:lpstr>Why "add" and then "commit"?</vt:lpstr>
      <vt:lpstr>What is the “staging area”?</vt:lpstr>
      <vt:lpstr>Committing</vt:lpstr>
      <vt:lpstr>Other tools in the Git ecosystem</vt:lpstr>
      <vt:lpstr>git gui</vt:lpstr>
      <vt:lpstr>TortoiseGIT (for Windows)</vt:lpstr>
      <vt:lpstr>The NCAS GitHub organisation</vt:lpstr>
      <vt:lpstr>The why - one more time</vt:lpstr>
      <vt:lpstr>Further information</vt:lpstr>
      <vt:lpstr>Acknowledgements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LOTUS and parallel stuff.</dc:title>
  <dc:creator>Authorised User</dc:creator>
  <cp:lastModifiedBy>Sam Pepler</cp:lastModifiedBy>
  <cp:revision>204</cp:revision>
  <dcterms:created xsi:type="dcterms:W3CDTF">2013-12-09T16:22:30Z</dcterms:created>
  <dcterms:modified xsi:type="dcterms:W3CDTF">2017-02-22T10:58:49Z</dcterms:modified>
</cp:coreProperties>
</file>